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7"/>
  </p:notesMasterIdLst>
  <p:sldIdLst>
    <p:sldId id="256" r:id="rId2"/>
    <p:sldId id="263" r:id="rId3"/>
    <p:sldId id="264" r:id="rId4"/>
    <p:sldId id="265" r:id="rId5"/>
    <p:sldId id="266" r:id="rId6"/>
    <p:sldId id="267" r:id="rId7"/>
    <p:sldId id="268" r:id="rId8"/>
    <p:sldId id="269" r:id="rId9"/>
    <p:sldId id="270" r:id="rId10"/>
    <p:sldId id="271" r:id="rId11"/>
    <p:sldId id="272" r:id="rId12"/>
    <p:sldId id="273" r:id="rId13"/>
    <p:sldId id="274" r:id="rId14"/>
    <p:sldId id="275" r:id="rId15"/>
    <p:sldId id="276" r:id="rId16"/>
    <p:sldId id="277" r:id="rId17"/>
    <p:sldId id="278" r:id="rId18"/>
    <p:sldId id="279" r:id="rId19"/>
    <p:sldId id="280" r:id="rId20"/>
    <p:sldId id="281" r:id="rId21"/>
    <p:sldId id="282" r:id="rId22"/>
    <p:sldId id="284" r:id="rId23"/>
    <p:sldId id="283" r:id="rId24"/>
    <p:sldId id="286" r:id="rId25"/>
    <p:sldId id="351" r:id="rId26"/>
    <p:sldId id="352" r:id="rId27"/>
    <p:sldId id="350" r:id="rId28"/>
    <p:sldId id="368" r:id="rId29"/>
    <p:sldId id="342" r:id="rId30"/>
    <p:sldId id="343" r:id="rId31"/>
    <p:sldId id="346" r:id="rId32"/>
    <p:sldId id="365" r:id="rId33"/>
    <p:sldId id="366" r:id="rId34"/>
    <p:sldId id="371" r:id="rId35"/>
    <p:sldId id="372" r:id="rId36"/>
    <p:sldId id="370" r:id="rId37"/>
    <p:sldId id="388" r:id="rId38"/>
    <p:sldId id="383" r:id="rId39"/>
    <p:sldId id="387" r:id="rId40"/>
    <p:sldId id="299" r:id="rId41"/>
    <p:sldId id="421" r:id="rId42"/>
    <p:sldId id="376" r:id="rId43"/>
    <p:sldId id="426" r:id="rId44"/>
    <p:sldId id="462" r:id="rId45"/>
    <p:sldId id="461" r:id="rId46"/>
    <p:sldId id="458" r:id="rId47"/>
    <p:sldId id="459" r:id="rId48"/>
    <p:sldId id="377" r:id="rId49"/>
    <p:sldId id="355" r:id="rId50"/>
    <p:sldId id="354" r:id="rId51"/>
    <p:sldId id="381" r:id="rId52"/>
    <p:sldId id="402" r:id="rId53"/>
    <p:sldId id="403" r:id="rId54"/>
    <p:sldId id="407" r:id="rId55"/>
    <p:sldId id="408" r:id="rId56"/>
    <p:sldId id="416" r:id="rId57"/>
    <p:sldId id="419" r:id="rId58"/>
    <p:sldId id="420" r:id="rId59"/>
    <p:sldId id="463" r:id="rId60"/>
    <p:sldId id="464" r:id="rId61"/>
    <p:sldId id="465" r:id="rId62"/>
    <p:sldId id="348" r:id="rId63"/>
    <p:sldId id="375" r:id="rId64"/>
    <p:sldId id="349" r:id="rId65"/>
    <p:sldId id="369" r:id="rId6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D601"/>
    <a:srgbClr val="2F5597"/>
    <a:srgbClr val="70AD47"/>
    <a:srgbClr val="88A9CA"/>
    <a:srgbClr val="ADEA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46"/>
    <p:restoredTop sz="96405"/>
  </p:normalViewPr>
  <p:slideViewPr>
    <p:cSldViewPr snapToGrid="0" snapToObjects="1">
      <p:cViewPr varScale="1">
        <p:scale>
          <a:sx n="114" d="100"/>
          <a:sy n="114" d="100"/>
        </p:scale>
        <p:origin x="52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C12FB4-78E3-4FB1-BCF3-C2820DD4D299}"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es-ES"/>
        </a:p>
      </dgm:t>
    </dgm:pt>
    <dgm:pt modelId="{3AD21A05-BA6D-4DEB-BF5A-46109CBB7E9B}">
      <dgm:prSet phldrT="[Texto]"/>
      <dgm:spPr/>
      <dgm:t>
        <a:bodyPr/>
        <a:lstStyle/>
        <a:p>
          <a:r>
            <a:rPr lang="es-ES" dirty="0"/>
            <a:t>IA</a:t>
          </a:r>
        </a:p>
      </dgm:t>
    </dgm:pt>
    <dgm:pt modelId="{4AF16233-89C2-4E86-9526-7479F7E78A4A}" type="parTrans" cxnId="{D940CDF1-C6B3-4282-B221-E7871EA3364E}">
      <dgm:prSet/>
      <dgm:spPr/>
      <dgm:t>
        <a:bodyPr/>
        <a:lstStyle/>
        <a:p>
          <a:endParaRPr lang="es-ES"/>
        </a:p>
      </dgm:t>
    </dgm:pt>
    <dgm:pt modelId="{0499D254-0979-4E5A-8548-A02C61A9CC2A}" type="sibTrans" cxnId="{D940CDF1-C6B3-4282-B221-E7871EA3364E}">
      <dgm:prSet/>
      <dgm:spPr/>
      <dgm:t>
        <a:bodyPr/>
        <a:lstStyle/>
        <a:p>
          <a:endParaRPr lang="es-ES"/>
        </a:p>
      </dgm:t>
    </dgm:pt>
    <dgm:pt modelId="{31346393-D115-4694-9DE5-E55F2E46BF6D}">
      <dgm:prSet phldrT="[Texto]"/>
      <dgm:spPr/>
      <dgm:t>
        <a:bodyPr/>
        <a:lstStyle/>
        <a:p>
          <a:r>
            <a:rPr lang="es-ES" dirty="0"/>
            <a:t>Machine </a:t>
          </a:r>
          <a:r>
            <a:rPr lang="es-ES" dirty="0" err="1"/>
            <a:t>Learning</a:t>
          </a:r>
          <a:endParaRPr lang="es-ES" dirty="0"/>
        </a:p>
      </dgm:t>
    </dgm:pt>
    <dgm:pt modelId="{4AA660BF-4049-4729-A684-6FA5C5BBA219}" type="parTrans" cxnId="{7C1BB2F6-D4C7-4B1F-B63E-80D99F74F43A}">
      <dgm:prSet/>
      <dgm:spPr/>
      <dgm:t>
        <a:bodyPr/>
        <a:lstStyle/>
        <a:p>
          <a:endParaRPr lang="es-ES"/>
        </a:p>
      </dgm:t>
    </dgm:pt>
    <dgm:pt modelId="{A0A954BC-5444-4178-AB88-0BACD6C85791}" type="sibTrans" cxnId="{7C1BB2F6-D4C7-4B1F-B63E-80D99F74F43A}">
      <dgm:prSet/>
      <dgm:spPr/>
      <dgm:t>
        <a:bodyPr/>
        <a:lstStyle/>
        <a:p>
          <a:endParaRPr lang="es-ES"/>
        </a:p>
      </dgm:t>
    </dgm:pt>
    <dgm:pt modelId="{63F6551B-61FB-44CA-8D7E-1F4DDDA5A015}">
      <dgm:prSet phldrT="[Texto]"/>
      <dgm:spPr/>
      <dgm:t>
        <a:bodyPr/>
        <a:lstStyle/>
        <a:p>
          <a:r>
            <a:rPr lang="es-ES" dirty="0"/>
            <a:t>Razonamiento Aproximado</a:t>
          </a:r>
        </a:p>
      </dgm:t>
    </dgm:pt>
    <dgm:pt modelId="{9760CAA0-B510-4C69-B82D-3DFD653DBE17}" type="parTrans" cxnId="{7EA69A95-6DE3-43DE-9BA2-6E0852730900}">
      <dgm:prSet/>
      <dgm:spPr/>
      <dgm:t>
        <a:bodyPr/>
        <a:lstStyle/>
        <a:p>
          <a:endParaRPr lang="es-ES"/>
        </a:p>
      </dgm:t>
    </dgm:pt>
    <dgm:pt modelId="{AC5BDF5F-6EE5-4368-B2D8-8D14A82DB13C}" type="sibTrans" cxnId="{7EA69A95-6DE3-43DE-9BA2-6E0852730900}">
      <dgm:prSet/>
      <dgm:spPr/>
      <dgm:t>
        <a:bodyPr/>
        <a:lstStyle/>
        <a:p>
          <a:endParaRPr lang="es-ES"/>
        </a:p>
      </dgm:t>
    </dgm:pt>
    <dgm:pt modelId="{45763565-CF55-4291-80A9-497C023E9B15}">
      <dgm:prSet phldrT="[Texto]"/>
      <dgm:spPr/>
      <dgm:t>
        <a:bodyPr/>
        <a:lstStyle/>
        <a:p>
          <a:r>
            <a:rPr lang="es-ES" dirty="0"/>
            <a:t>Algoritmos de Optimización</a:t>
          </a:r>
        </a:p>
      </dgm:t>
    </dgm:pt>
    <dgm:pt modelId="{4C6A00A3-9AD9-4024-A8E1-C96FB6522909}" type="parTrans" cxnId="{AC5CC759-48E8-43A2-9AFD-361C2C265138}">
      <dgm:prSet/>
      <dgm:spPr/>
      <dgm:t>
        <a:bodyPr/>
        <a:lstStyle/>
        <a:p>
          <a:endParaRPr lang="es-ES"/>
        </a:p>
      </dgm:t>
    </dgm:pt>
    <dgm:pt modelId="{CEB5A2AF-40E3-4E0E-993F-192B78068595}" type="sibTrans" cxnId="{AC5CC759-48E8-43A2-9AFD-361C2C265138}">
      <dgm:prSet/>
      <dgm:spPr/>
      <dgm:t>
        <a:bodyPr/>
        <a:lstStyle/>
        <a:p>
          <a:endParaRPr lang="es-ES"/>
        </a:p>
      </dgm:t>
    </dgm:pt>
    <dgm:pt modelId="{4CD2D1D1-DC86-4FCC-80F5-DF281C8E0CDC}" type="pres">
      <dgm:prSet presAssocID="{87C12FB4-78E3-4FB1-BCF3-C2820DD4D299}" presName="Name0" presStyleCnt="0">
        <dgm:presLayoutVars>
          <dgm:chMax val="1"/>
          <dgm:dir/>
          <dgm:animLvl val="ctr"/>
          <dgm:resizeHandles val="exact"/>
        </dgm:presLayoutVars>
      </dgm:prSet>
      <dgm:spPr/>
    </dgm:pt>
    <dgm:pt modelId="{5779564D-A406-4906-9587-344C6A11103D}" type="pres">
      <dgm:prSet presAssocID="{3AD21A05-BA6D-4DEB-BF5A-46109CBB7E9B}" presName="centerShape" presStyleLbl="node0" presStyleIdx="0" presStyleCnt="1"/>
      <dgm:spPr/>
    </dgm:pt>
    <dgm:pt modelId="{8E15D9B5-8C2D-4196-A25C-2D8433EB14A1}" type="pres">
      <dgm:prSet presAssocID="{4AA660BF-4049-4729-A684-6FA5C5BBA219}" presName="parTrans" presStyleLbl="sibTrans2D1" presStyleIdx="0" presStyleCnt="3" custScaleX="156912"/>
      <dgm:spPr/>
    </dgm:pt>
    <dgm:pt modelId="{55411F27-2EE0-4CAC-88FC-D793147A5F05}" type="pres">
      <dgm:prSet presAssocID="{4AA660BF-4049-4729-A684-6FA5C5BBA219}" presName="connectorText" presStyleLbl="sibTrans2D1" presStyleIdx="0" presStyleCnt="3"/>
      <dgm:spPr/>
    </dgm:pt>
    <dgm:pt modelId="{7B366201-312E-4E6C-B40E-D9EA7A52FF0D}" type="pres">
      <dgm:prSet presAssocID="{31346393-D115-4694-9DE5-E55F2E46BF6D}" presName="node" presStyleLbl="node1" presStyleIdx="0" presStyleCnt="3" custRadScaleRad="92573">
        <dgm:presLayoutVars>
          <dgm:bulletEnabled val="1"/>
        </dgm:presLayoutVars>
      </dgm:prSet>
      <dgm:spPr/>
    </dgm:pt>
    <dgm:pt modelId="{E3C2EE42-ACCF-4A61-8659-45856015811C}" type="pres">
      <dgm:prSet presAssocID="{9760CAA0-B510-4C69-B82D-3DFD653DBE17}" presName="parTrans" presStyleLbl="sibTrans2D1" presStyleIdx="1" presStyleCnt="3"/>
      <dgm:spPr/>
    </dgm:pt>
    <dgm:pt modelId="{2BDBD418-D8CD-42BC-A667-59B0782A55B6}" type="pres">
      <dgm:prSet presAssocID="{9760CAA0-B510-4C69-B82D-3DFD653DBE17}" presName="connectorText" presStyleLbl="sibTrans2D1" presStyleIdx="1" presStyleCnt="3"/>
      <dgm:spPr/>
    </dgm:pt>
    <dgm:pt modelId="{9DD2B774-0AF3-4765-B9F1-30819888AA29}" type="pres">
      <dgm:prSet presAssocID="{63F6551B-61FB-44CA-8D7E-1F4DDDA5A015}" presName="node" presStyleLbl="node1" presStyleIdx="1" presStyleCnt="3" custRadScaleRad="97708" custRadScaleInc="-704">
        <dgm:presLayoutVars>
          <dgm:bulletEnabled val="1"/>
        </dgm:presLayoutVars>
      </dgm:prSet>
      <dgm:spPr/>
    </dgm:pt>
    <dgm:pt modelId="{66F83A9C-D217-4403-92C7-CCE818251857}" type="pres">
      <dgm:prSet presAssocID="{4C6A00A3-9AD9-4024-A8E1-C96FB6522909}" presName="parTrans" presStyleLbl="sibTrans2D1" presStyleIdx="2" presStyleCnt="3"/>
      <dgm:spPr/>
    </dgm:pt>
    <dgm:pt modelId="{148B7381-DC59-4AA6-B624-7D9872000643}" type="pres">
      <dgm:prSet presAssocID="{4C6A00A3-9AD9-4024-A8E1-C96FB6522909}" presName="connectorText" presStyleLbl="sibTrans2D1" presStyleIdx="2" presStyleCnt="3"/>
      <dgm:spPr/>
    </dgm:pt>
    <dgm:pt modelId="{78B60E04-9DA1-48C5-B04C-7C8E77186D54}" type="pres">
      <dgm:prSet presAssocID="{45763565-CF55-4291-80A9-497C023E9B15}" presName="node" presStyleLbl="node1" presStyleIdx="2" presStyleCnt="3">
        <dgm:presLayoutVars>
          <dgm:bulletEnabled val="1"/>
        </dgm:presLayoutVars>
      </dgm:prSet>
      <dgm:spPr/>
    </dgm:pt>
  </dgm:ptLst>
  <dgm:cxnLst>
    <dgm:cxn modelId="{33307910-73FA-46E7-8A0D-269EEC5508C9}" type="presOf" srcId="{4AA660BF-4049-4729-A684-6FA5C5BBA219}" destId="{55411F27-2EE0-4CAC-88FC-D793147A5F05}" srcOrd="1" destOrd="0" presId="urn:microsoft.com/office/officeart/2005/8/layout/radial5"/>
    <dgm:cxn modelId="{F9DFE223-54C6-44F7-9636-61ADB483C9F4}" type="presOf" srcId="{4C6A00A3-9AD9-4024-A8E1-C96FB6522909}" destId="{148B7381-DC59-4AA6-B624-7D9872000643}" srcOrd="1" destOrd="0" presId="urn:microsoft.com/office/officeart/2005/8/layout/radial5"/>
    <dgm:cxn modelId="{EF1FF330-9B05-4BF2-8C82-BC76757C15FB}" type="presOf" srcId="{45763565-CF55-4291-80A9-497C023E9B15}" destId="{78B60E04-9DA1-48C5-B04C-7C8E77186D54}" srcOrd="0" destOrd="0" presId="urn:microsoft.com/office/officeart/2005/8/layout/radial5"/>
    <dgm:cxn modelId="{44D2FC51-FAB1-4082-9059-2CC4856D5B0A}" type="presOf" srcId="{63F6551B-61FB-44CA-8D7E-1F4DDDA5A015}" destId="{9DD2B774-0AF3-4765-B9F1-30819888AA29}" srcOrd="0" destOrd="0" presId="urn:microsoft.com/office/officeart/2005/8/layout/radial5"/>
    <dgm:cxn modelId="{AC5CC759-48E8-43A2-9AFD-361C2C265138}" srcId="{3AD21A05-BA6D-4DEB-BF5A-46109CBB7E9B}" destId="{45763565-CF55-4291-80A9-497C023E9B15}" srcOrd="2" destOrd="0" parTransId="{4C6A00A3-9AD9-4024-A8E1-C96FB6522909}" sibTransId="{CEB5A2AF-40E3-4E0E-993F-192B78068595}"/>
    <dgm:cxn modelId="{CF30D279-3388-4914-8DA7-901DFCFC77AD}" type="presOf" srcId="{9760CAA0-B510-4C69-B82D-3DFD653DBE17}" destId="{E3C2EE42-ACCF-4A61-8659-45856015811C}" srcOrd="0" destOrd="0" presId="urn:microsoft.com/office/officeart/2005/8/layout/radial5"/>
    <dgm:cxn modelId="{ED76727A-DBFE-42E5-B21A-C895D6987135}" type="presOf" srcId="{31346393-D115-4694-9DE5-E55F2E46BF6D}" destId="{7B366201-312E-4E6C-B40E-D9EA7A52FF0D}" srcOrd="0" destOrd="0" presId="urn:microsoft.com/office/officeart/2005/8/layout/radial5"/>
    <dgm:cxn modelId="{27C5DF84-F6DC-448C-BA05-7FAD75DD3A9C}" type="presOf" srcId="{4AA660BF-4049-4729-A684-6FA5C5BBA219}" destId="{8E15D9B5-8C2D-4196-A25C-2D8433EB14A1}" srcOrd="0" destOrd="0" presId="urn:microsoft.com/office/officeart/2005/8/layout/radial5"/>
    <dgm:cxn modelId="{3A991392-70D8-4D3D-A3BB-6A0EF3FE63B1}" type="presOf" srcId="{87C12FB4-78E3-4FB1-BCF3-C2820DD4D299}" destId="{4CD2D1D1-DC86-4FCC-80F5-DF281C8E0CDC}" srcOrd="0" destOrd="0" presId="urn:microsoft.com/office/officeart/2005/8/layout/radial5"/>
    <dgm:cxn modelId="{7EA69A95-6DE3-43DE-9BA2-6E0852730900}" srcId="{3AD21A05-BA6D-4DEB-BF5A-46109CBB7E9B}" destId="{63F6551B-61FB-44CA-8D7E-1F4DDDA5A015}" srcOrd="1" destOrd="0" parTransId="{9760CAA0-B510-4C69-B82D-3DFD653DBE17}" sibTransId="{AC5BDF5F-6EE5-4368-B2D8-8D14A82DB13C}"/>
    <dgm:cxn modelId="{381ADC9C-96DD-478C-9EFC-BE119BC99A7C}" type="presOf" srcId="{4C6A00A3-9AD9-4024-A8E1-C96FB6522909}" destId="{66F83A9C-D217-4403-92C7-CCE818251857}" srcOrd="0" destOrd="0" presId="urn:microsoft.com/office/officeart/2005/8/layout/radial5"/>
    <dgm:cxn modelId="{4680DDD5-02C3-454A-B876-5FFF40501377}" type="presOf" srcId="{3AD21A05-BA6D-4DEB-BF5A-46109CBB7E9B}" destId="{5779564D-A406-4906-9587-344C6A11103D}" srcOrd="0" destOrd="0" presId="urn:microsoft.com/office/officeart/2005/8/layout/radial5"/>
    <dgm:cxn modelId="{7ACC2FDA-FA38-49EF-8D9B-60F72D792AD6}" type="presOf" srcId="{9760CAA0-B510-4C69-B82D-3DFD653DBE17}" destId="{2BDBD418-D8CD-42BC-A667-59B0782A55B6}" srcOrd="1" destOrd="0" presId="urn:microsoft.com/office/officeart/2005/8/layout/radial5"/>
    <dgm:cxn modelId="{D940CDF1-C6B3-4282-B221-E7871EA3364E}" srcId="{87C12FB4-78E3-4FB1-BCF3-C2820DD4D299}" destId="{3AD21A05-BA6D-4DEB-BF5A-46109CBB7E9B}" srcOrd="0" destOrd="0" parTransId="{4AF16233-89C2-4E86-9526-7479F7E78A4A}" sibTransId="{0499D254-0979-4E5A-8548-A02C61A9CC2A}"/>
    <dgm:cxn modelId="{7C1BB2F6-D4C7-4B1F-B63E-80D99F74F43A}" srcId="{3AD21A05-BA6D-4DEB-BF5A-46109CBB7E9B}" destId="{31346393-D115-4694-9DE5-E55F2E46BF6D}" srcOrd="0" destOrd="0" parTransId="{4AA660BF-4049-4729-A684-6FA5C5BBA219}" sibTransId="{A0A954BC-5444-4178-AB88-0BACD6C85791}"/>
    <dgm:cxn modelId="{08A3E183-7670-4242-BBFF-260206312446}" type="presParOf" srcId="{4CD2D1D1-DC86-4FCC-80F5-DF281C8E0CDC}" destId="{5779564D-A406-4906-9587-344C6A11103D}" srcOrd="0" destOrd="0" presId="urn:microsoft.com/office/officeart/2005/8/layout/radial5"/>
    <dgm:cxn modelId="{22394C9F-3549-473C-A6B3-A75C2431611A}" type="presParOf" srcId="{4CD2D1D1-DC86-4FCC-80F5-DF281C8E0CDC}" destId="{8E15D9B5-8C2D-4196-A25C-2D8433EB14A1}" srcOrd="1" destOrd="0" presId="urn:microsoft.com/office/officeart/2005/8/layout/radial5"/>
    <dgm:cxn modelId="{516B67F3-7201-46B3-9AD1-B3E0A3CF240B}" type="presParOf" srcId="{8E15D9B5-8C2D-4196-A25C-2D8433EB14A1}" destId="{55411F27-2EE0-4CAC-88FC-D793147A5F05}" srcOrd="0" destOrd="0" presId="urn:microsoft.com/office/officeart/2005/8/layout/radial5"/>
    <dgm:cxn modelId="{E629FF46-E5B4-48AB-B358-97EA336FA1C9}" type="presParOf" srcId="{4CD2D1D1-DC86-4FCC-80F5-DF281C8E0CDC}" destId="{7B366201-312E-4E6C-B40E-D9EA7A52FF0D}" srcOrd="2" destOrd="0" presId="urn:microsoft.com/office/officeart/2005/8/layout/radial5"/>
    <dgm:cxn modelId="{18C6B7E6-78FE-4806-9DD1-6BB1C8C5B13A}" type="presParOf" srcId="{4CD2D1D1-DC86-4FCC-80F5-DF281C8E0CDC}" destId="{E3C2EE42-ACCF-4A61-8659-45856015811C}" srcOrd="3" destOrd="0" presId="urn:microsoft.com/office/officeart/2005/8/layout/radial5"/>
    <dgm:cxn modelId="{DB409FD4-BBC5-44D2-9F5E-FA118D56597D}" type="presParOf" srcId="{E3C2EE42-ACCF-4A61-8659-45856015811C}" destId="{2BDBD418-D8CD-42BC-A667-59B0782A55B6}" srcOrd="0" destOrd="0" presId="urn:microsoft.com/office/officeart/2005/8/layout/radial5"/>
    <dgm:cxn modelId="{4798922E-470F-4BF1-89AA-43EAB5B5951D}" type="presParOf" srcId="{4CD2D1D1-DC86-4FCC-80F5-DF281C8E0CDC}" destId="{9DD2B774-0AF3-4765-B9F1-30819888AA29}" srcOrd="4" destOrd="0" presId="urn:microsoft.com/office/officeart/2005/8/layout/radial5"/>
    <dgm:cxn modelId="{D2C5C99F-BD21-4465-ACE3-32E4E2C0557B}" type="presParOf" srcId="{4CD2D1D1-DC86-4FCC-80F5-DF281C8E0CDC}" destId="{66F83A9C-D217-4403-92C7-CCE818251857}" srcOrd="5" destOrd="0" presId="urn:microsoft.com/office/officeart/2005/8/layout/radial5"/>
    <dgm:cxn modelId="{96EBB585-E3E2-469C-8AC4-825D9C07BB4B}" type="presParOf" srcId="{66F83A9C-D217-4403-92C7-CCE818251857}" destId="{148B7381-DC59-4AA6-B624-7D9872000643}" srcOrd="0" destOrd="0" presId="urn:microsoft.com/office/officeart/2005/8/layout/radial5"/>
    <dgm:cxn modelId="{53B4745D-58DA-4AA8-864C-74B5D1DB0E03}" type="presParOf" srcId="{4CD2D1D1-DC86-4FCC-80F5-DF281C8E0CDC}" destId="{78B60E04-9DA1-48C5-B04C-7C8E77186D54}" srcOrd="6"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438636-777C-4776-B929-8447960F29D8}" type="doc">
      <dgm:prSet loTypeId="urn:microsoft.com/office/officeart/2005/8/layout/cycle5" loCatId="cycle" qsTypeId="urn:microsoft.com/office/officeart/2005/8/quickstyle/simple3" qsCatId="simple" csTypeId="urn:microsoft.com/office/officeart/2005/8/colors/colorful1" csCatId="colorful" phldr="1"/>
      <dgm:spPr/>
      <dgm:t>
        <a:bodyPr/>
        <a:lstStyle/>
        <a:p>
          <a:endParaRPr lang="es-ES"/>
        </a:p>
      </dgm:t>
    </dgm:pt>
    <dgm:pt modelId="{37F2E64A-F680-4958-B964-15A60D6276EC}">
      <dgm:prSet phldrT="[Texto]"/>
      <dgm:spPr/>
      <dgm:t>
        <a:bodyPr/>
        <a:lstStyle/>
        <a:p>
          <a:r>
            <a:rPr lang="es-ES" dirty="0"/>
            <a:t>Comprensión de los</a:t>
          </a:r>
        </a:p>
        <a:p>
          <a:r>
            <a:rPr lang="es-ES" dirty="0"/>
            <a:t>Datos</a:t>
          </a:r>
        </a:p>
      </dgm:t>
    </dgm:pt>
    <dgm:pt modelId="{446ED652-75FC-46DC-A17E-38C215278B1B}" type="parTrans" cxnId="{C7C45775-CB53-4EED-833E-3086BECBB739}">
      <dgm:prSet/>
      <dgm:spPr/>
      <dgm:t>
        <a:bodyPr/>
        <a:lstStyle/>
        <a:p>
          <a:endParaRPr lang="es-ES"/>
        </a:p>
      </dgm:t>
    </dgm:pt>
    <dgm:pt modelId="{2F527707-D36A-4868-BAC3-D8888B868173}" type="sibTrans" cxnId="{C7C45775-CB53-4EED-833E-3086BECBB739}">
      <dgm:prSet/>
      <dgm:spPr/>
      <dgm:t>
        <a:bodyPr/>
        <a:lstStyle/>
        <a:p>
          <a:endParaRPr lang="es-ES"/>
        </a:p>
      </dgm:t>
    </dgm:pt>
    <dgm:pt modelId="{CD1FFE17-21ED-45CC-BB81-A8FDC7E3E82D}">
      <dgm:prSet phldrT="[Texto]"/>
      <dgm:spPr/>
      <dgm:t>
        <a:bodyPr/>
        <a:lstStyle/>
        <a:p>
          <a:r>
            <a:rPr lang="es-ES" dirty="0"/>
            <a:t>Preprocesamiento de los Datos</a:t>
          </a:r>
        </a:p>
      </dgm:t>
    </dgm:pt>
    <dgm:pt modelId="{0C8AD600-96E0-4460-9C7C-D801F29CAAFE}" type="parTrans" cxnId="{A123E0B6-2189-495F-8315-5BE212A78DE8}">
      <dgm:prSet/>
      <dgm:spPr/>
      <dgm:t>
        <a:bodyPr/>
        <a:lstStyle/>
        <a:p>
          <a:endParaRPr lang="es-ES"/>
        </a:p>
      </dgm:t>
    </dgm:pt>
    <dgm:pt modelId="{1A1BFEF8-8836-488B-BCDA-780AE635E532}" type="sibTrans" cxnId="{A123E0B6-2189-495F-8315-5BE212A78DE8}">
      <dgm:prSet/>
      <dgm:spPr/>
      <dgm:t>
        <a:bodyPr/>
        <a:lstStyle/>
        <a:p>
          <a:endParaRPr lang="es-ES"/>
        </a:p>
      </dgm:t>
    </dgm:pt>
    <dgm:pt modelId="{D89C4D79-4BF6-496E-A8DC-B554BCC58D14}">
      <dgm:prSet phldrT="[Texto]"/>
      <dgm:spPr/>
      <dgm:t>
        <a:bodyPr/>
        <a:lstStyle/>
        <a:p>
          <a:r>
            <a:rPr lang="es-ES" dirty="0"/>
            <a:t>Modelado ML</a:t>
          </a:r>
        </a:p>
      </dgm:t>
    </dgm:pt>
    <dgm:pt modelId="{A7778D28-1AA2-4C87-B6A5-8F87F3A36DF5}" type="parTrans" cxnId="{F5E6DC62-9BC4-4A65-8709-F3AF55F20068}">
      <dgm:prSet/>
      <dgm:spPr/>
      <dgm:t>
        <a:bodyPr/>
        <a:lstStyle/>
        <a:p>
          <a:endParaRPr lang="es-ES"/>
        </a:p>
      </dgm:t>
    </dgm:pt>
    <dgm:pt modelId="{FA9803EC-2679-4C1A-B71F-2EE2C5CDE618}" type="sibTrans" cxnId="{F5E6DC62-9BC4-4A65-8709-F3AF55F20068}">
      <dgm:prSet/>
      <dgm:spPr/>
      <dgm:t>
        <a:bodyPr/>
        <a:lstStyle/>
        <a:p>
          <a:endParaRPr lang="es-ES"/>
        </a:p>
      </dgm:t>
    </dgm:pt>
    <dgm:pt modelId="{3105C5EF-5073-4481-9A45-FC79A066EE8E}">
      <dgm:prSet phldrT="[Texto]"/>
      <dgm:spPr/>
      <dgm:t>
        <a:bodyPr/>
        <a:lstStyle/>
        <a:p>
          <a:r>
            <a:rPr lang="es-ES" dirty="0"/>
            <a:t>Evaluación</a:t>
          </a:r>
        </a:p>
      </dgm:t>
    </dgm:pt>
    <dgm:pt modelId="{E7FFA8CC-33A3-4F37-9A58-D8D1F83B9459}" type="parTrans" cxnId="{14F749E0-7F32-49BE-A290-5D5FA71B1493}">
      <dgm:prSet/>
      <dgm:spPr/>
      <dgm:t>
        <a:bodyPr/>
        <a:lstStyle/>
        <a:p>
          <a:endParaRPr lang="es-ES"/>
        </a:p>
      </dgm:t>
    </dgm:pt>
    <dgm:pt modelId="{56AC3CD0-238B-407B-9D32-AD5120AE0F03}" type="sibTrans" cxnId="{14F749E0-7F32-49BE-A290-5D5FA71B1493}">
      <dgm:prSet/>
      <dgm:spPr/>
      <dgm:t>
        <a:bodyPr/>
        <a:lstStyle/>
        <a:p>
          <a:endParaRPr lang="es-ES"/>
        </a:p>
      </dgm:t>
    </dgm:pt>
    <dgm:pt modelId="{3AC399B9-60D0-4F52-9804-1AD384F448BA}">
      <dgm:prSet phldrT="[Texto]"/>
      <dgm:spPr/>
      <dgm:t>
        <a:bodyPr/>
        <a:lstStyle/>
        <a:p>
          <a:r>
            <a:rPr lang="es-ES" dirty="0"/>
            <a:t>Comprensión del</a:t>
          </a:r>
        </a:p>
        <a:p>
          <a:r>
            <a:rPr lang="es-ES" dirty="0"/>
            <a:t> Negocio</a:t>
          </a:r>
        </a:p>
      </dgm:t>
    </dgm:pt>
    <dgm:pt modelId="{73506BF0-F40C-44C2-9423-F67E893A325D}" type="parTrans" cxnId="{900623F1-EB6F-4801-8E47-DAC58BAE2E2E}">
      <dgm:prSet/>
      <dgm:spPr/>
      <dgm:t>
        <a:bodyPr/>
        <a:lstStyle/>
        <a:p>
          <a:endParaRPr lang="es-ES"/>
        </a:p>
      </dgm:t>
    </dgm:pt>
    <dgm:pt modelId="{CF45BE7D-328E-4FED-AF0A-CB283D36EB35}" type="sibTrans" cxnId="{900623F1-EB6F-4801-8E47-DAC58BAE2E2E}">
      <dgm:prSet/>
      <dgm:spPr/>
      <dgm:t>
        <a:bodyPr/>
        <a:lstStyle/>
        <a:p>
          <a:endParaRPr lang="es-ES"/>
        </a:p>
      </dgm:t>
    </dgm:pt>
    <dgm:pt modelId="{733C74BF-5008-482F-A68D-4C2E3175FBDB}">
      <dgm:prSet/>
      <dgm:spPr/>
      <dgm:t>
        <a:bodyPr/>
        <a:lstStyle/>
        <a:p>
          <a:r>
            <a:rPr lang="es-ES" dirty="0"/>
            <a:t>Puesta en Funcionamiento</a:t>
          </a:r>
        </a:p>
      </dgm:t>
    </dgm:pt>
    <dgm:pt modelId="{6378A7C2-FBDE-4F76-A406-243A02106D79}" type="parTrans" cxnId="{AD0DE5E6-A1D6-4E9C-AF7A-3AB8DD170A19}">
      <dgm:prSet/>
      <dgm:spPr/>
      <dgm:t>
        <a:bodyPr/>
        <a:lstStyle/>
        <a:p>
          <a:endParaRPr lang="es-ES"/>
        </a:p>
      </dgm:t>
    </dgm:pt>
    <dgm:pt modelId="{8E9144B9-D904-48DB-8BF3-A1DFA8EE3275}" type="sibTrans" cxnId="{AD0DE5E6-A1D6-4E9C-AF7A-3AB8DD170A19}">
      <dgm:prSet/>
      <dgm:spPr/>
      <dgm:t>
        <a:bodyPr/>
        <a:lstStyle/>
        <a:p>
          <a:endParaRPr lang="es-ES"/>
        </a:p>
      </dgm:t>
    </dgm:pt>
    <dgm:pt modelId="{AC6A3F32-3830-4EC9-8D2D-4A29AC763A1F}" type="pres">
      <dgm:prSet presAssocID="{E9438636-777C-4776-B929-8447960F29D8}" presName="cycle" presStyleCnt="0">
        <dgm:presLayoutVars>
          <dgm:dir/>
          <dgm:resizeHandles val="exact"/>
        </dgm:presLayoutVars>
      </dgm:prSet>
      <dgm:spPr/>
    </dgm:pt>
    <dgm:pt modelId="{5E03EF88-BCE3-4B0B-9083-7F441B7D36D2}" type="pres">
      <dgm:prSet presAssocID="{37F2E64A-F680-4958-B964-15A60D6276EC}" presName="node" presStyleLbl="node1" presStyleIdx="0" presStyleCnt="6">
        <dgm:presLayoutVars>
          <dgm:bulletEnabled val="1"/>
        </dgm:presLayoutVars>
      </dgm:prSet>
      <dgm:spPr/>
    </dgm:pt>
    <dgm:pt modelId="{13DC0FAF-2512-45E8-8D7F-90781219E31F}" type="pres">
      <dgm:prSet presAssocID="{37F2E64A-F680-4958-B964-15A60D6276EC}" presName="spNode" presStyleCnt="0"/>
      <dgm:spPr/>
    </dgm:pt>
    <dgm:pt modelId="{6E41A166-FB9F-43CA-9F29-0926020B5780}" type="pres">
      <dgm:prSet presAssocID="{2F527707-D36A-4868-BAC3-D8888B868173}" presName="sibTrans" presStyleLbl="sibTrans1D1" presStyleIdx="0" presStyleCnt="6"/>
      <dgm:spPr/>
    </dgm:pt>
    <dgm:pt modelId="{10DC42EB-06FA-4A2C-A316-563B652E5098}" type="pres">
      <dgm:prSet presAssocID="{CD1FFE17-21ED-45CC-BB81-A8FDC7E3E82D}" presName="node" presStyleLbl="node1" presStyleIdx="1" presStyleCnt="6">
        <dgm:presLayoutVars>
          <dgm:bulletEnabled val="1"/>
        </dgm:presLayoutVars>
      </dgm:prSet>
      <dgm:spPr/>
    </dgm:pt>
    <dgm:pt modelId="{80FAB885-B598-4754-9D9D-12EF4A0131D4}" type="pres">
      <dgm:prSet presAssocID="{CD1FFE17-21ED-45CC-BB81-A8FDC7E3E82D}" presName="spNode" presStyleCnt="0"/>
      <dgm:spPr/>
    </dgm:pt>
    <dgm:pt modelId="{264FE5C4-4267-481D-BB01-00378C667132}" type="pres">
      <dgm:prSet presAssocID="{1A1BFEF8-8836-488B-BCDA-780AE635E532}" presName="sibTrans" presStyleLbl="sibTrans1D1" presStyleIdx="1" presStyleCnt="6"/>
      <dgm:spPr/>
    </dgm:pt>
    <dgm:pt modelId="{5D5701C1-609B-4CE1-A86B-87B26CF58D6B}" type="pres">
      <dgm:prSet presAssocID="{D89C4D79-4BF6-496E-A8DC-B554BCC58D14}" presName="node" presStyleLbl="node1" presStyleIdx="2" presStyleCnt="6">
        <dgm:presLayoutVars>
          <dgm:bulletEnabled val="1"/>
        </dgm:presLayoutVars>
      </dgm:prSet>
      <dgm:spPr/>
    </dgm:pt>
    <dgm:pt modelId="{05A015CB-ECD0-4D4D-9D92-ACF6BFEB1843}" type="pres">
      <dgm:prSet presAssocID="{D89C4D79-4BF6-496E-A8DC-B554BCC58D14}" presName="spNode" presStyleCnt="0"/>
      <dgm:spPr/>
    </dgm:pt>
    <dgm:pt modelId="{2EE7CA92-AB81-418F-9DB0-86DD85B490A3}" type="pres">
      <dgm:prSet presAssocID="{FA9803EC-2679-4C1A-B71F-2EE2C5CDE618}" presName="sibTrans" presStyleLbl="sibTrans1D1" presStyleIdx="2" presStyleCnt="6"/>
      <dgm:spPr/>
    </dgm:pt>
    <dgm:pt modelId="{6F0E2837-D950-46DE-B56A-BF566D84ADAF}" type="pres">
      <dgm:prSet presAssocID="{3105C5EF-5073-4481-9A45-FC79A066EE8E}" presName="node" presStyleLbl="node1" presStyleIdx="3" presStyleCnt="6">
        <dgm:presLayoutVars>
          <dgm:bulletEnabled val="1"/>
        </dgm:presLayoutVars>
      </dgm:prSet>
      <dgm:spPr/>
    </dgm:pt>
    <dgm:pt modelId="{68E743E1-BA11-4DC3-8120-1B0EE8B5960C}" type="pres">
      <dgm:prSet presAssocID="{3105C5EF-5073-4481-9A45-FC79A066EE8E}" presName="spNode" presStyleCnt="0"/>
      <dgm:spPr/>
    </dgm:pt>
    <dgm:pt modelId="{736545EB-6705-49D1-8FDF-B9AE05589E24}" type="pres">
      <dgm:prSet presAssocID="{56AC3CD0-238B-407B-9D32-AD5120AE0F03}" presName="sibTrans" presStyleLbl="sibTrans1D1" presStyleIdx="3" presStyleCnt="6"/>
      <dgm:spPr/>
    </dgm:pt>
    <dgm:pt modelId="{E60FEB5F-ABD4-41C4-9C91-F4AB80CB3735}" type="pres">
      <dgm:prSet presAssocID="{733C74BF-5008-482F-A68D-4C2E3175FBDB}" presName="node" presStyleLbl="node1" presStyleIdx="4" presStyleCnt="6">
        <dgm:presLayoutVars>
          <dgm:bulletEnabled val="1"/>
        </dgm:presLayoutVars>
      </dgm:prSet>
      <dgm:spPr/>
    </dgm:pt>
    <dgm:pt modelId="{10CBCFD4-F4B2-4E47-85CA-123F19A03DF0}" type="pres">
      <dgm:prSet presAssocID="{733C74BF-5008-482F-A68D-4C2E3175FBDB}" presName="spNode" presStyleCnt="0"/>
      <dgm:spPr/>
    </dgm:pt>
    <dgm:pt modelId="{60DA7168-D32E-4224-B210-7126332849C3}" type="pres">
      <dgm:prSet presAssocID="{8E9144B9-D904-48DB-8BF3-A1DFA8EE3275}" presName="sibTrans" presStyleLbl="sibTrans1D1" presStyleIdx="4" presStyleCnt="6"/>
      <dgm:spPr/>
    </dgm:pt>
    <dgm:pt modelId="{3E362858-6723-4E9A-BF26-0FF7690C9E21}" type="pres">
      <dgm:prSet presAssocID="{3AC399B9-60D0-4F52-9804-1AD384F448BA}" presName="node" presStyleLbl="node1" presStyleIdx="5" presStyleCnt="6">
        <dgm:presLayoutVars>
          <dgm:bulletEnabled val="1"/>
        </dgm:presLayoutVars>
      </dgm:prSet>
      <dgm:spPr/>
    </dgm:pt>
    <dgm:pt modelId="{7B2F53F3-33DB-4282-8168-F203CF38F89F}" type="pres">
      <dgm:prSet presAssocID="{3AC399B9-60D0-4F52-9804-1AD384F448BA}" presName="spNode" presStyleCnt="0"/>
      <dgm:spPr/>
    </dgm:pt>
    <dgm:pt modelId="{A511E43C-0D67-4BF1-BD8B-209E5F9DD2D6}" type="pres">
      <dgm:prSet presAssocID="{CF45BE7D-328E-4FED-AF0A-CB283D36EB35}" presName="sibTrans" presStyleLbl="sibTrans1D1" presStyleIdx="5" presStyleCnt="6"/>
      <dgm:spPr/>
    </dgm:pt>
  </dgm:ptLst>
  <dgm:cxnLst>
    <dgm:cxn modelId="{677F2B3F-E0D8-4D0F-B06E-60409A389590}" type="presOf" srcId="{2F527707-D36A-4868-BAC3-D8888B868173}" destId="{6E41A166-FB9F-43CA-9F29-0926020B5780}" srcOrd="0" destOrd="0" presId="urn:microsoft.com/office/officeart/2005/8/layout/cycle5"/>
    <dgm:cxn modelId="{F5E6DC62-9BC4-4A65-8709-F3AF55F20068}" srcId="{E9438636-777C-4776-B929-8447960F29D8}" destId="{D89C4D79-4BF6-496E-A8DC-B554BCC58D14}" srcOrd="2" destOrd="0" parTransId="{A7778D28-1AA2-4C87-B6A5-8F87F3A36DF5}" sibTransId="{FA9803EC-2679-4C1A-B71F-2EE2C5CDE618}"/>
    <dgm:cxn modelId="{34C6FD69-3A77-4DAD-AAE3-665424EEE688}" type="presOf" srcId="{1A1BFEF8-8836-488B-BCDA-780AE635E532}" destId="{264FE5C4-4267-481D-BB01-00378C667132}" srcOrd="0" destOrd="0" presId="urn:microsoft.com/office/officeart/2005/8/layout/cycle5"/>
    <dgm:cxn modelId="{B8AC344D-2D75-4D6F-AB78-B841A44DA84F}" type="presOf" srcId="{8E9144B9-D904-48DB-8BF3-A1DFA8EE3275}" destId="{60DA7168-D32E-4224-B210-7126332849C3}" srcOrd="0" destOrd="0" presId="urn:microsoft.com/office/officeart/2005/8/layout/cycle5"/>
    <dgm:cxn modelId="{545F4653-13BC-4FF0-8979-ABCCF19C6E11}" type="presOf" srcId="{37F2E64A-F680-4958-B964-15A60D6276EC}" destId="{5E03EF88-BCE3-4B0B-9083-7F441B7D36D2}" srcOrd="0" destOrd="0" presId="urn:microsoft.com/office/officeart/2005/8/layout/cycle5"/>
    <dgm:cxn modelId="{C7C45775-CB53-4EED-833E-3086BECBB739}" srcId="{E9438636-777C-4776-B929-8447960F29D8}" destId="{37F2E64A-F680-4958-B964-15A60D6276EC}" srcOrd="0" destOrd="0" parTransId="{446ED652-75FC-46DC-A17E-38C215278B1B}" sibTransId="{2F527707-D36A-4868-BAC3-D8888B868173}"/>
    <dgm:cxn modelId="{18F35679-0870-44EF-86BD-750172C476D5}" type="presOf" srcId="{733C74BF-5008-482F-A68D-4C2E3175FBDB}" destId="{E60FEB5F-ABD4-41C4-9C91-F4AB80CB3735}" srcOrd="0" destOrd="0" presId="urn:microsoft.com/office/officeart/2005/8/layout/cycle5"/>
    <dgm:cxn modelId="{38D31B88-1F4F-42F4-AD4F-67C4A235DB7A}" type="presOf" srcId="{D89C4D79-4BF6-496E-A8DC-B554BCC58D14}" destId="{5D5701C1-609B-4CE1-A86B-87B26CF58D6B}" srcOrd="0" destOrd="0" presId="urn:microsoft.com/office/officeart/2005/8/layout/cycle5"/>
    <dgm:cxn modelId="{87E6299C-D0B2-4D58-B273-803FD228A4BB}" type="presOf" srcId="{3AC399B9-60D0-4F52-9804-1AD384F448BA}" destId="{3E362858-6723-4E9A-BF26-0FF7690C9E21}" srcOrd="0" destOrd="0" presId="urn:microsoft.com/office/officeart/2005/8/layout/cycle5"/>
    <dgm:cxn modelId="{672945AF-150E-44BF-878A-E6B841AB8BBE}" type="presOf" srcId="{56AC3CD0-238B-407B-9D32-AD5120AE0F03}" destId="{736545EB-6705-49D1-8FDF-B9AE05589E24}" srcOrd="0" destOrd="0" presId="urn:microsoft.com/office/officeart/2005/8/layout/cycle5"/>
    <dgm:cxn modelId="{A123E0B6-2189-495F-8315-5BE212A78DE8}" srcId="{E9438636-777C-4776-B929-8447960F29D8}" destId="{CD1FFE17-21ED-45CC-BB81-A8FDC7E3E82D}" srcOrd="1" destOrd="0" parTransId="{0C8AD600-96E0-4460-9C7C-D801F29CAAFE}" sibTransId="{1A1BFEF8-8836-488B-BCDA-780AE635E532}"/>
    <dgm:cxn modelId="{A9BDB3B9-3F1E-4E72-8092-0B949D13CDA8}" type="presOf" srcId="{CF45BE7D-328E-4FED-AF0A-CB283D36EB35}" destId="{A511E43C-0D67-4BF1-BD8B-209E5F9DD2D6}" srcOrd="0" destOrd="0" presId="urn:microsoft.com/office/officeart/2005/8/layout/cycle5"/>
    <dgm:cxn modelId="{566CF7BC-3958-46C6-B138-1AD8C81CBFCE}" type="presOf" srcId="{3105C5EF-5073-4481-9A45-FC79A066EE8E}" destId="{6F0E2837-D950-46DE-B56A-BF566D84ADAF}" srcOrd="0" destOrd="0" presId="urn:microsoft.com/office/officeart/2005/8/layout/cycle5"/>
    <dgm:cxn modelId="{61BD8BCF-BEF1-4C40-AD72-9518751C95AB}" type="presOf" srcId="{CD1FFE17-21ED-45CC-BB81-A8FDC7E3E82D}" destId="{10DC42EB-06FA-4A2C-A316-563B652E5098}" srcOrd="0" destOrd="0" presId="urn:microsoft.com/office/officeart/2005/8/layout/cycle5"/>
    <dgm:cxn modelId="{7ACAA3DC-B342-4D69-B1B9-C5D66A11F5B1}" type="presOf" srcId="{E9438636-777C-4776-B929-8447960F29D8}" destId="{AC6A3F32-3830-4EC9-8D2D-4A29AC763A1F}" srcOrd="0" destOrd="0" presId="urn:microsoft.com/office/officeart/2005/8/layout/cycle5"/>
    <dgm:cxn modelId="{14F749E0-7F32-49BE-A290-5D5FA71B1493}" srcId="{E9438636-777C-4776-B929-8447960F29D8}" destId="{3105C5EF-5073-4481-9A45-FC79A066EE8E}" srcOrd="3" destOrd="0" parTransId="{E7FFA8CC-33A3-4F37-9A58-D8D1F83B9459}" sibTransId="{56AC3CD0-238B-407B-9D32-AD5120AE0F03}"/>
    <dgm:cxn modelId="{AD0DE5E6-A1D6-4E9C-AF7A-3AB8DD170A19}" srcId="{E9438636-777C-4776-B929-8447960F29D8}" destId="{733C74BF-5008-482F-A68D-4C2E3175FBDB}" srcOrd="4" destOrd="0" parTransId="{6378A7C2-FBDE-4F76-A406-243A02106D79}" sibTransId="{8E9144B9-D904-48DB-8BF3-A1DFA8EE3275}"/>
    <dgm:cxn modelId="{898B4CF0-CA7E-4522-8D00-1A8139AF4C26}" type="presOf" srcId="{FA9803EC-2679-4C1A-B71F-2EE2C5CDE618}" destId="{2EE7CA92-AB81-418F-9DB0-86DD85B490A3}" srcOrd="0" destOrd="0" presId="urn:microsoft.com/office/officeart/2005/8/layout/cycle5"/>
    <dgm:cxn modelId="{900623F1-EB6F-4801-8E47-DAC58BAE2E2E}" srcId="{E9438636-777C-4776-B929-8447960F29D8}" destId="{3AC399B9-60D0-4F52-9804-1AD384F448BA}" srcOrd="5" destOrd="0" parTransId="{73506BF0-F40C-44C2-9423-F67E893A325D}" sibTransId="{CF45BE7D-328E-4FED-AF0A-CB283D36EB35}"/>
    <dgm:cxn modelId="{395C9D7D-15D7-408D-A0BF-8BDBF6C2A152}" type="presParOf" srcId="{AC6A3F32-3830-4EC9-8D2D-4A29AC763A1F}" destId="{5E03EF88-BCE3-4B0B-9083-7F441B7D36D2}" srcOrd="0" destOrd="0" presId="urn:microsoft.com/office/officeart/2005/8/layout/cycle5"/>
    <dgm:cxn modelId="{31F174D8-B870-4EEF-970E-C12A39B74124}" type="presParOf" srcId="{AC6A3F32-3830-4EC9-8D2D-4A29AC763A1F}" destId="{13DC0FAF-2512-45E8-8D7F-90781219E31F}" srcOrd="1" destOrd="0" presId="urn:microsoft.com/office/officeart/2005/8/layout/cycle5"/>
    <dgm:cxn modelId="{D30E1941-FFB1-49E6-B0D0-3E6455904D16}" type="presParOf" srcId="{AC6A3F32-3830-4EC9-8D2D-4A29AC763A1F}" destId="{6E41A166-FB9F-43CA-9F29-0926020B5780}" srcOrd="2" destOrd="0" presId="urn:microsoft.com/office/officeart/2005/8/layout/cycle5"/>
    <dgm:cxn modelId="{9005079B-0B46-48CB-9106-A12CEA527F7D}" type="presParOf" srcId="{AC6A3F32-3830-4EC9-8D2D-4A29AC763A1F}" destId="{10DC42EB-06FA-4A2C-A316-563B652E5098}" srcOrd="3" destOrd="0" presId="urn:microsoft.com/office/officeart/2005/8/layout/cycle5"/>
    <dgm:cxn modelId="{682F4F35-3D9C-4EB7-8BB7-8423DE4E3CE0}" type="presParOf" srcId="{AC6A3F32-3830-4EC9-8D2D-4A29AC763A1F}" destId="{80FAB885-B598-4754-9D9D-12EF4A0131D4}" srcOrd="4" destOrd="0" presId="urn:microsoft.com/office/officeart/2005/8/layout/cycle5"/>
    <dgm:cxn modelId="{8425DF5B-8662-455D-A7EF-8A3308431DF6}" type="presParOf" srcId="{AC6A3F32-3830-4EC9-8D2D-4A29AC763A1F}" destId="{264FE5C4-4267-481D-BB01-00378C667132}" srcOrd="5" destOrd="0" presId="urn:microsoft.com/office/officeart/2005/8/layout/cycle5"/>
    <dgm:cxn modelId="{2724D467-2E92-4911-896B-9FE96633C8AA}" type="presParOf" srcId="{AC6A3F32-3830-4EC9-8D2D-4A29AC763A1F}" destId="{5D5701C1-609B-4CE1-A86B-87B26CF58D6B}" srcOrd="6" destOrd="0" presId="urn:microsoft.com/office/officeart/2005/8/layout/cycle5"/>
    <dgm:cxn modelId="{64D1EEE8-091D-4538-975F-03A6DF331B10}" type="presParOf" srcId="{AC6A3F32-3830-4EC9-8D2D-4A29AC763A1F}" destId="{05A015CB-ECD0-4D4D-9D92-ACF6BFEB1843}" srcOrd="7" destOrd="0" presId="urn:microsoft.com/office/officeart/2005/8/layout/cycle5"/>
    <dgm:cxn modelId="{7DAAA480-F92A-4166-A547-B5A69FFCD25A}" type="presParOf" srcId="{AC6A3F32-3830-4EC9-8D2D-4A29AC763A1F}" destId="{2EE7CA92-AB81-418F-9DB0-86DD85B490A3}" srcOrd="8" destOrd="0" presId="urn:microsoft.com/office/officeart/2005/8/layout/cycle5"/>
    <dgm:cxn modelId="{6F23084C-0508-41D0-B45A-20617EF368B7}" type="presParOf" srcId="{AC6A3F32-3830-4EC9-8D2D-4A29AC763A1F}" destId="{6F0E2837-D950-46DE-B56A-BF566D84ADAF}" srcOrd="9" destOrd="0" presId="urn:microsoft.com/office/officeart/2005/8/layout/cycle5"/>
    <dgm:cxn modelId="{9D48F376-4C05-469C-A1B2-0503B1984B8D}" type="presParOf" srcId="{AC6A3F32-3830-4EC9-8D2D-4A29AC763A1F}" destId="{68E743E1-BA11-4DC3-8120-1B0EE8B5960C}" srcOrd="10" destOrd="0" presId="urn:microsoft.com/office/officeart/2005/8/layout/cycle5"/>
    <dgm:cxn modelId="{C7ECBD19-F14C-4E74-9FF7-EC9189F42760}" type="presParOf" srcId="{AC6A3F32-3830-4EC9-8D2D-4A29AC763A1F}" destId="{736545EB-6705-49D1-8FDF-B9AE05589E24}" srcOrd="11" destOrd="0" presId="urn:microsoft.com/office/officeart/2005/8/layout/cycle5"/>
    <dgm:cxn modelId="{9577C5C2-59AD-40AA-8201-46AE40A041D6}" type="presParOf" srcId="{AC6A3F32-3830-4EC9-8D2D-4A29AC763A1F}" destId="{E60FEB5F-ABD4-41C4-9C91-F4AB80CB3735}" srcOrd="12" destOrd="0" presId="urn:microsoft.com/office/officeart/2005/8/layout/cycle5"/>
    <dgm:cxn modelId="{94041B82-96E9-4531-BC72-942FFE0B4C0A}" type="presParOf" srcId="{AC6A3F32-3830-4EC9-8D2D-4A29AC763A1F}" destId="{10CBCFD4-F4B2-4E47-85CA-123F19A03DF0}" srcOrd="13" destOrd="0" presId="urn:microsoft.com/office/officeart/2005/8/layout/cycle5"/>
    <dgm:cxn modelId="{E7E804A1-16AA-44EC-962A-1769B2E9EC3E}" type="presParOf" srcId="{AC6A3F32-3830-4EC9-8D2D-4A29AC763A1F}" destId="{60DA7168-D32E-4224-B210-7126332849C3}" srcOrd="14" destOrd="0" presId="urn:microsoft.com/office/officeart/2005/8/layout/cycle5"/>
    <dgm:cxn modelId="{459FED51-149A-4366-8964-74ACAFE593DC}" type="presParOf" srcId="{AC6A3F32-3830-4EC9-8D2D-4A29AC763A1F}" destId="{3E362858-6723-4E9A-BF26-0FF7690C9E21}" srcOrd="15" destOrd="0" presId="urn:microsoft.com/office/officeart/2005/8/layout/cycle5"/>
    <dgm:cxn modelId="{39DCC681-E1EB-4643-8873-91F1A7B75F1F}" type="presParOf" srcId="{AC6A3F32-3830-4EC9-8D2D-4A29AC763A1F}" destId="{7B2F53F3-33DB-4282-8168-F203CF38F89F}" srcOrd="16" destOrd="0" presId="urn:microsoft.com/office/officeart/2005/8/layout/cycle5"/>
    <dgm:cxn modelId="{FC906741-C0B9-42F8-81A6-E143A6DE13AF}" type="presParOf" srcId="{AC6A3F32-3830-4EC9-8D2D-4A29AC763A1F}" destId="{A511E43C-0D67-4BF1-BD8B-209E5F9DD2D6}" srcOrd="17"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79564D-A406-4906-9587-344C6A11103D}">
      <dsp:nvSpPr>
        <dsp:cNvPr id="0" name=""/>
        <dsp:cNvSpPr/>
      </dsp:nvSpPr>
      <dsp:spPr>
        <a:xfrm>
          <a:off x="4556931" y="1965698"/>
          <a:ext cx="1401737" cy="140173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2667000">
            <a:lnSpc>
              <a:spcPct val="90000"/>
            </a:lnSpc>
            <a:spcBef>
              <a:spcPct val="0"/>
            </a:spcBef>
            <a:spcAft>
              <a:spcPct val="35000"/>
            </a:spcAft>
            <a:buNone/>
          </a:pPr>
          <a:r>
            <a:rPr lang="es-ES" sz="6000" kern="1200" dirty="0"/>
            <a:t>IA</a:t>
          </a:r>
        </a:p>
      </dsp:txBody>
      <dsp:txXfrm>
        <a:off x="4762211" y="2170978"/>
        <a:ext cx="991177" cy="991177"/>
      </dsp:txXfrm>
    </dsp:sp>
    <dsp:sp modelId="{8E15D9B5-8C2D-4196-A25C-2D8433EB14A1}">
      <dsp:nvSpPr>
        <dsp:cNvPr id="0" name=""/>
        <dsp:cNvSpPr/>
      </dsp:nvSpPr>
      <dsp:spPr>
        <a:xfrm rot="16200000">
          <a:off x="5084811" y="1525633"/>
          <a:ext cx="345976" cy="4765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ES" sz="1200" kern="1200"/>
        </a:p>
      </dsp:txBody>
      <dsp:txXfrm>
        <a:off x="5136708" y="1672848"/>
        <a:ext cx="242183" cy="285954"/>
      </dsp:txXfrm>
    </dsp:sp>
    <dsp:sp modelId="{7B366201-312E-4E6C-B40E-D9EA7A52FF0D}">
      <dsp:nvSpPr>
        <dsp:cNvPr id="0" name=""/>
        <dsp:cNvSpPr/>
      </dsp:nvSpPr>
      <dsp:spPr>
        <a:xfrm>
          <a:off x="4556931" y="147940"/>
          <a:ext cx="1401737" cy="140173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s-ES" sz="1200" kern="1200" dirty="0"/>
            <a:t>Machine </a:t>
          </a:r>
          <a:r>
            <a:rPr lang="es-ES" sz="1200" kern="1200" dirty="0" err="1"/>
            <a:t>Learning</a:t>
          </a:r>
          <a:endParaRPr lang="es-ES" sz="1200" kern="1200" dirty="0"/>
        </a:p>
      </dsp:txBody>
      <dsp:txXfrm>
        <a:off x="4762211" y="353220"/>
        <a:ext cx="991177" cy="991177"/>
      </dsp:txXfrm>
    </dsp:sp>
    <dsp:sp modelId="{E3C2EE42-ACCF-4A61-8659-45856015811C}">
      <dsp:nvSpPr>
        <dsp:cNvPr id="0" name=""/>
        <dsp:cNvSpPr/>
      </dsp:nvSpPr>
      <dsp:spPr>
        <a:xfrm rot="1774656">
          <a:off x="5948378" y="2897954"/>
          <a:ext cx="273930" cy="4765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ES" sz="1200" kern="1200"/>
        </a:p>
      </dsp:txBody>
      <dsp:txXfrm>
        <a:off x="5953732" y="2972990"/>
        <a:ext cx="191751" cy="285954"/>
      </dsp:txXfrm>
    </dsp:sp>
    <dsp:sp modelId="{9DD2B774-0AF3-4765-B9F1-30819888AA29}">
      <dsp:nvSpPr>
        <dsp:cNvPr id="0" name=""/>
        <dsp:cNvSpPr/>
      </dsp:nvSpPr>
      <dsp:spPr>
        <a:xfrm>
          <a:off x="6225504" y="2912717"/>
          <a:ext cx="1401737" cy="140173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s-ES" sz="1200" kern="1200" dirty="0"/>
            <a:t>Razonamiento Aproximado</a:t>
          </a:r>
        </a:p>
      </dsp:txBody>
      <dsp:txXfrm>
        <a:off x="6430784" y="3117997"/>
        <a:ext cx="991177" cy="991177"/>
      </dsp:txXfrm>
    </dsp:sp>
    <dsp:sp modelId="{66F83A9C-D217-4403-92C7-CCE818251857}">
      <dsp:nvSpPr>
        <dsp:cNvPr id="0" name=""/>
        <dsp:cNvSpPr/>
      </dsp:nvSpPr>
      <dsp:spPr>
        <a:xfrm rot="9000000">
          <a:off x="4265945" y="2914956"/>
          <a:ext cx="297783" cy="4765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ES" sz="1200" kern="1200"/>
        </a:p>
      </dsp:txBody>
      <dsp:txXfrm rot="10800000">
        <a:off x="4349296" y="2987940"/>
        <a:ext cx="208448" cy="285954"/>
      </dsp:txXfrm>
    </dsp:sp>
    <dsp:sp modelId="{78B60E04-9DA1-48C5-B04C-7C8E77186D54}">
      <dsp:nvSpPr>
        <dsp:cNvPr id="0" name=""/>
        <dsp:cNvSpPr/>
      </dsp:nvSpPr>
      <dsp:spPr>
        <a:xfrm>
          <a:off x="2856409" y="2947495"/>
          <a:ext cx="1401737" cy="140173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s-ES" sz="1200" kern="1200" dirty="0"/>
            <a:t>Algoritmos de Optimización</a:t>
          </a:r>
        </a:p>
      </dsp:txBody>
      <dsp:txXfrm>
        <a:off x="3061689" y="3152775"/>
        <a:ext cx="991177" cy="9911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3EF88-BCE3-4B0B-9083-7F441B7D36D2}">
      <dsp:nvSpPr>
        <dsp:cNvPr id="0" name=""/>
        <dsp:cNvSpPr/>
      </dsp:nvSpPr>
      <dsp:spPr>
        <a:xfrm>
          <a:off x="4672458" y="904"/>
          <a:ext cx="1170682" cy="760943"/>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dirty="0"/>
            <a:t>Comprensión de los</a:t>
          </a:r>
        </a:p>
        <a:p>
          <a:pPr marL="0" lvl="0" indent="0" algn="ctr" defTabSz="444500">
            <a:lnSpc>
              <a:spcPct val="90000"/>
            </a:lnSpc>
            <a:spcBef>
              <a:spcPct val="0"/>
            </a:spcBef>
            <a:spcAft>
              <a:spcPct val="35000"/>
            </a:spcAft>
            <a:buNone/>
          </a:pPr>
          <a:r>
            <a:rPr lang="es-ES" sz="1000" kern="1200" dirty="0"/>
            <a:t>Datos</a:t>
          </a:r>
        </a:p>
      </dsp:txBody>
      <dsp:txXfrm>
        <a:off x="4709604" y="38050"/>
        <a:ext cx="1096390" cy="686651"/>
      </dsp:txXfrm>
    </dsp:sp>
    <dsp:sp modelId="{6E41A166-FB9F-43CA-9F29-0926020B5780}">
      <dsp:nvSpPr>
        <dsp:cNvPr id="0" name=""/>
        <dsp:cNvSpPr/>
      </dsp:nvSpPr>
      <dsp:spPr>
        <a:xfrm>
          <a:off x="3463507" y="381376"/>
          <a:ext cx="3588585" cy="3588585"/>
        </a:xfrm>
        <a:custGeom>
          <a:avLst/>
          <a:gdLst/>
          <a:ahLst/>
          <a:cxnLst/>
          <a:rect l="0" t="0" r="0" b="0"/>
          <a:pathLst>
            <a:path>
              <a:moveTo>
                <a:pt x="2527219" y="156518"/>
              </a:moveTo>
              <a:arcTo wR="1794292" hR="1794292" stAng="17646552" swAng="925186"/>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10DC42EB-06FA-4A2C-A316-563B652E5098}">
      <dsp:nvSpPr>
        <dsp:cNvPr id="0" name=""/>
        <dsp:cNvSpPr/>
      </dsp:nvSpPr>
      <dsp:spPr>
        <a:xfrm>
          <a:off x="6226362" y="898050"/>
          <a:ext cx="1170682" cy="760943"/>
        </a:xfrm>
        <a:prstGeom prst="round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dirty="0"/>
            <a:t>Preprocesamiento de los Datos</a:t>
          </a:r>
        </a:p>
      </dsp:txBody>
      <dsp:txXfrm>
        <a:off x="6263508" y="935196"/>
        <a:ext cx="1096390" cy="686651"/>
      </dsp:txXfrm>
    </dsp:sp>
    <dsp:sp modelId="{264FE5C4-4267-481D-BB01-00378C667132}">
      <dsp:nvSpPr>
        <dsp:cNvPr id="0" name=""/>
        <dsp:cNvSpPr/>
      </dsp:nvSpPr>
      <dsp:spPr>
        <a:xfrm>
          <a:off x="3463507" y="381376"/>
          <a:ext cx="3588585" cy="3588585"/>
        </a:xfrm>
        <a:custGeom>
          <a:avLst/>
          <a:gdLst/>
          <a:ahLst/>
          <a:cxnLst/>
          <a:rect l="0" t="0" r="0" b="0"/>
          <a:pathLst>
            <a:path>
              <a:moveTo>
                <a:pt x="3560581" y="1478520"/>
              </a:moveTo>
              <a:arcTo wR="1794292" hR="1794292" stAng="20991834" swAng="1216333"/>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5D5701C1-609B-4CE1-A86B-87B26CF58D6B}">
      <dsp:nvSpPr>
        <dsp:cNvPr id="0" name=""/>
        <dsp:cNvSpPr/>
      </dsp:nvSpPr>
      <dsp:spPr>
        <a:xfrm>
          <a:off x="6226362" y="2692343"/>
          <a:ext cx="1170682" cy="760943"/>
        </a:xfrm>
        <a:prstGeom prst="round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dirty="0"/>
            <a:t>Modelado ML</a:t>
          </a:r>
        </a:p>
      </dsp:txBody>
      <dsp:txXfrm>
        <a:off x="6263508" y="2729489"/>
        <a:ext cx="1096390" cy="686651"/>
      </dsp:txXfrm>
    </dsp:sp>
    <dsp:sp modelId="{2EE7CA92-AB81-418F-9DB0-86DD85B490A3}">
      <dsp:nvSpPr>
        <dsp:cNvPr id="0" name=""/>
        <dsp:cNvSpPr/>
      </dsp:nvSpPr>
      <dsp:spPr>
        <a:xfrm>
          <a:off x="3463507" y="381376"/>
          <a:ext cx="3588585" cy="3588585"/>
        </a:xfrm>
        <a:custGeom>
          <a:avLst/>
          <a:gdLst/>
          <a:ahLst/>
          <a:cxnLst/>
          <a:rect l="0" t="0" r="0" b="0"/>
          <a:pathLst>
            <a:path>
              <a:moveTo>
                <a:pt x="2936302" y="3178236"/>
              </a:moveTo>
              <a:arcTo wR="1794292" hR="1794292" stAng="3028263" swAng="925186"/>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6F0E2837-D950-46DE-B56A-BF566D84ADAF}">
      <dsp:nvSpPr>
        <dsp:cNvPr id="0" name=""/>
        <dsp:cNvSpPr/>
      </dsp:nvSpPr>
      <dsp:spPr>
        <a:xfrm>
          <a:off x="4672458" y="3589490"/>
          <a:ext cx="1170682" cy="760943"/>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dirty="0"/>
            <a:t>Evaluación</a:t>
          </a:r>
        </a:p>
      </dsp:txBody>
      <dsp:txXfrm>
        <a:off x="4709604" y="3626636"/>
        <a:ext cx="1096390" cy="686651"/>
      </dsp:txXfrm>
    </dsp:sp>
    <dsp:sp modelId="{736545EB-6705-49D1-8FDF-B9AE05589E24}">
      <dsp:nvSpPr>
        <dsp:cNvPr id="0" name=""/>
        <dsp:cNvSpPr/>
      </dsp:nvSpPr>
      <dsp:spPr>
        <a:xfrm>
          <a:off x="3463507" y="381376"/>
          <a:ext cx="3588585" cy="3588585"/>
        </a:xfrm>
        <a:custGeom>
          <a:avLst/>
          <a:gdLst/>
          <a:ahLst/>
          <a:cxnLst/>
          <a:rect l="0" t="0" r="0" b="0"/>
          <a:pathLst>
            <a:path>
              <a:moveTo>
                <a:pt x="1061365" y="3432066"/>
              </a:moveTo>
              <a:arcTo wR="1794292" hR="1794292" stAng="6846552" swAng="925186"/>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E60FEB5F-ABD4-41C4-9C91-F4AB80CB3735}">
      <dsp:nvSpPr>
        <dsp:cNvPr id="0" name=""/>
        <dsp:cNvSpPr/>
      </dsp:nvSpPr>
      <dsp:spPr>
        <a:xfrm>
          <a:off x="3118555" y="2692343"/>
          <a:ext cx="1170682" cy="760943"/>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dirty="0"/>
            <a:t>Puesta en Funcionamiento</a:t>
          </a:r>
        </a:p>
      </dsp:txBody>
      <dsp:txXfrm>
        <a:off x="3155701" y="2729489"/>
        <a:ext cx="1096390" cy="686651"/>
      </dsp:txXfrm>
    </dsp:sp>
    <dsp:sp modelId="{60DA7168-D32E-4224-B210-7126332849C3}">
      <dsp:nvSpPr>
        <dsp:cNvPr id="0" name=""/>
        <dsp:cNvSpPr/>
      </dsp:nvSpPr>
      <dsp:spPr>
        <a:xfrm>
          <a:off x="3463507" y="381376"/>
          <a:ext cx="3588585" cy="3588585"/>
        </a:xfrm>
        <a:custGeom>
          <a:avLst/>
          <a:gdLst/>
          <a:ahLst/>
          <a:cxnLst/>
          <a:rect l="0" t="0" r="0" b="0"/>
          <a:pathLst>
            <a:path>
              <a:moveTo>
                <a:pt x="28004" y="2110065"/>
              </a:moveTo>
              <a:arcTo wR="1794292" hR="1794292" stAng="10191834" swAng="1216333"/>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3E362858-6723-4E9A-BF26-0FF7690C9E21}">
      <dsp:nvSpPr>
        <dsp:cNvPr id="0" name=""/>
        <dsp:cNvSpPr/>
      </dsp:nvSpPr>
      <dsp:spPr>
        <a:xfrm>
          <a:off x="3118555" y="898050"/>
          <a:ext cx="1170682" cy="760943"/>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dirty="0"/>
            <a:t>Comprensión del</a:t>
          </a:r>
        </a:p>
        <a:p>
          <a:pPr marL="0" lvl="0" indent="0" algn="ctr" defTabSz="444500">
            <a:lnSpc>
              <a:spcPct val="90000"/>
            </a:lnSpc>
            <a:spcBef>
              <a:spcPct val="0"/>
            </a:spcBef>
            <a:spcAft>
              <a:spcPct val="35000"/>
            </a:spcAft>
            <a:buNone/>
          </a:pPr>
          <a:r>
            <a:rPr lang="es-ES" sz="1000" kern="1200" dirty="0"/>
            <a:t> Negocio</a:t>
          </a:r>
        </a:p>
      </dsp:txBody>
      <dsp:txXfrm>
        <a:off x="3155701" y="935196"/>
        <a:ext cx="1096390" cy="686651"/>
      </dsp:txXfrm>
    </dsp:sp>
    <dsp:sp modelId="{A511E43C-0D67-4BF1-BD8B-209E5F9DD2D6}">
      <dsp:nvSpPr>
        <dsp:cNvPr id="0" name=""/>
        <dsp:cNvSpPr/>
      </dsp:nvSpPr>
      <dsp:spPr>
        <a:xfrm>
          <a:off x="3463507" y="381376"/>
          <a:ext cx="3588585" cy="3588585"/>
        </a:xfrm>
        <a:custGeom>
          <a:avLst/>
          <a:gdLst/>
          <a:ahLst/>
          <a:cxnLst/>
          <a:rect l="0" t="0" r="0" b="0"/>
          <a:pathLst>
            <a:path>
              <a:moveTo>
                <a:pt x="652282" y="410349"/>
              </a:moveTo>
              <a:arcTo wR="1794292" hR="1794292" stAng="13828263" swAng="925186"/>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D741C3-DBF1-7E4B-B371-8BAEA35BDA43}" type="datetimeFigureOut">
              <a:rPr lang="es-ES" smtClean="0"/>
              <a:t>14/05/2023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F44460-798A-094D-8109-9FEA52D812DA}" type="slidenum">
              <a:rPr lang="es-ES" smtClean="0"/>
              <a:t>‹Nº›</a:t>
            </a:fld>
            <a:endParaRPr lang="es-ES"/>
          </a:p>
        </p:txBody>
      </p:sp>
    </p:spTree>
    <p:extLst>
      <p:ext uri="{BB962C8B-B14F-4D97-AF65-F5344CB8AC3E}">
        <p14:creationId xmlns:p14="http://schemas.microsoft.com/office/powerpoint/2010/main" val="434303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0F44460-798A-094D-8109-9FEA52D812DA}" type="slidenum">
              <a:rPr lang="es-ES" smtClean="0"/>
              <a:t>59</a:t>
            </a:fld>
            <a:endParaRPr lang="es-ES"/>
          </a:p>
        </p:txBody>
      </p:sp>
    </p:spTree>
    <p:extLst>
      <p:ext uri="{BB962C8B-B14F-4D97-AF65-F5344CB8AC3E}">
        <p14:creationId xmlns:p14="http://schemas.microsoft.com/office/powerpoint/2010/main" val="2630088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0F44460-798A-094D-8109-9FEA52D812DA}" type="slidenum">
              <a:rPr lang="es-ES" smtClean="0"/>
              <a:t>60</a:t>
            </a:fld>
            <a:endParaRPr lang="es-ES"/>
          </a:p>
        </p:txBody>
      </p:sp>
    </p:spTree>
    <p:extLst>
      <p:ext uri="{BB962C8B-B14F-4D97-AF65-F5344CB8AC3E}">
        <p14:creationId xmlns:p14="http://schemas.microsoft.com/office/powerpoint/2010/main" val="2496100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0F44460-798A-094D-8109-9FEA52D812DA}" type="slidenum">
              <a:rPr lang="es-ES" smtClean="0"/>
              <a:t>61</a:t>
            </a:fld>
            <a:endParaRPr lang="es-ES"/>
          </a:p>
        </p:txBody>
      </p:sp>
    </p:spTree>
    <p:extLst>
      <p:ext uri="{BB962C8B-B14F-4D97-AF65-F5344CB8AC3E}">
        <p14:creationId xmlns:p14="http://schemas.microsoft.com/office/powerpoint/2010/main" val="8456379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B5127F-CAEA-5641-8B52-25174F69FFA2}"/>
              </a:ext>
            </a:extLst>
          </p:cNvPr>
          <p:cNvSpPr>
            <a:spLocks noGrp="1"/>
          </p:cNvSpPr>
          <p:nvPr>
            <p:ph type="ctrTitle"/>
          </p:nvPr>
        </p:nvSpPr>
        <p:spPr>
          <a:xfrm>
            <a:off x="1524000" y="1122363"/>
            <a:ext cx="9144000" cy="2387600"/>
          </a:xfrm>
        </p:spPr>
        <p:txBody>
          <a:bodyPr anchor="b">
            <a:normAutofit/>
          </a:bodyPr>
          <a:lstStyle>
            <a:lvl1pPr algn="ctr">
              <a:defRPr sz="5400">
                <a:solidFill>
                  <a:srgbClr val="70AD47"/>
                </a:solidFill>
                <a:latin typeface="Helvetica" pitchFamily="2" charset="0"/>
              </a:defRPr>
            </a:lvl1pPr>
          </a:lstStyle>
          <a:p>
            <a:r>
              <a:rPr lang="es-ES" dirty="0"/>
              <a:t>Haga clic para modificar el estilo de título del patrón</a:t>
            </a:r>
          </a:p>
        </p:txBody>
      </p:sp>
      <p:sp>
        <p:nvSpPr>
          <p:cNvPr id="3" name="Subtítulo 2">
            <a:extLst>
              <a:ext uri="{FF2B5EF4-FFF2-40B4-BE49-F238E27FC236}">
                <a16:creationId xmlns:a16="http://schemas.microsoft.com/office/drawing/2014/main" id="{1729CDBD-A7FC-8244-8E48-C906CB1C9E62}"/>
              </a:ext>
            </a:extLst>
          </p:cNvPr>
          <p:cNvSpPr>
            <a:spLocks noGrp="1"/>
          </p:cNvSpPr>
          <p:nvPr>
            <p:ph type="subTitle" idx="1"/>
          </p:nvPr>
        </p:nvSpPr>
        <p:spPr>
          <a:xfrm>
            <a:off x="1524000" y="3602038"/>
            <a:ext cx="9144000" cy="672011"/>
          </a:xfrm>
        </p:spPr>
        <p:txBody>
          <a:bodyPr>
            <a:normAutofit/>
          </a:bodyPr>
          <a:lstStyle>
            <a:lvl1pPr marL="0" indent="0" algn="ctr">
              <a:buNone/>
              <a:defRPr sz="2000">
                <a:solidFill>
                  <a:srgbClr val="2F5597"/>
                </a:solidFill>
                <a:latin typeface="Helvetica"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modificar el estilo de subtítulo del patrón</a:t>
            </a:r>
          </a:p>
        </p:txBody>
      </p:sp>
      <p:sp>
        <p:nvSpPr>
          <p:cNvPr id="4" name="Marcador de fecha 3">
            <a:extLst>
              <a:ext uri="{FF2B5EF4-FFF2-40B4-BE49-F238E27FC236}">
                <a16:creationId xmlns:a16="http://schemas.microsoft.com/office/drawing/2014/main" id="{832A49EB-6D51-1640-9421-55895BB28A34}"/>
              </a:ext>
            </a:extLst>
          </p:cNvPr>
          <p:cNvSpPr>
            <a:spLocks noGrp="1"/>
          </p:cNvSpPr>
          <p:nvPr>
            <p:ph type="dt" sz="half" idx="10"/>
          </p:nvPr>
        </p:nvSpPr>
        <p:spPr/>
        <p:txBody>
          <a:bodyPr/>
          <a:lstStyle/>
          <a:p>
            <a:endParaRPr lang="es-ES"/>
          </a:p>
        </p:txBody>
      </p:sp>
      <p:sp>
        <p:nvSpPr>
          <p:cNvPr id="5" name="Marcador de pie de página 4">
            <a:extLst>
              <a:ext uri="{FF2B5EF4-FFF2-40B4-BE49-F238E27FC236}">
                <a16:creationId xmlns:a16="http://schemas.microsoft.com/office/drawing/2014/main" id="{8DFE7BF2-32C3-4C44-9D19-CBB492E9465D}"/>
              </a:ext>
            </a:extLst>
          </p:cNvPr>
          <p:cNvSpPr>
            <a:spLocks noGrp="1"/>
          </p:cNvSpPr>
          <p:nvPr>
            <p:ph type="ftr" sz="quarter" idx="11"/>
          </p:nvPr>
        </p:nvSpPr>
        <p:spPr/>
        <p:txBody>
          <a:bodyPr/>
          <a:lstStyle/>
          <a:p>
            <a:r>
              <a:rPr lang="es-ES" dirty="0"/>
              <a:t>Máster en Robótica y Sistemas Inteligentes</a:t>
            </a:r>
          </a:p>
        </p:txBody>
      </p:sp>
      <p:sp>
        <p:nvSpPr>
          <p:cNvPr id="6" name="Marcador de número de diapositiva 5">
            <a:extLst>
              <a:ext uri="{FF2B5EF4-FFF2-40B4-BE49-F238E27FC236}">
                <a16:creationId xmlns:a16="http://schemas.microsoft.com/office/drawing/2014/main" id="{027A4249-AD47-5348-8FD6-EF8F2F85C43A}"/>
              </a:ext>
            </a:extLst>
          </p:cNvPr>
          <p:cNvSpPr>
            <a:spLocks noGrp="1"/>
          </p:cNvSpPr>
          <p:nvPr>
            <p:ph type="sldNum" sz="quarter" idx="12"/>
          </p:nvPr>
        </p:nvSpPr>
        <p:spPr/>
        <p:txBody>
          <a:bodyPr/>
          <a:lstStyle/>
          <a:p>
            <a:fld id="{7C51361C-AF87-194C-B798-ECB5840BEEDE}" type="slidenum">
              <a:rPr lang="es-ES" smtClean="0"/>
              <a:t>‹Nº›</a:t>
            </a:fld>
            <a:endParaRPr lang="es-ES"/>
          </a:p>
        </p:txBody>
      </p:sp>
      <p:pic>
        <p:nvPicPr>
          <p:cNvPr id="7" name="Imagen 6">
            <a:extLst>
              <a:ext uri="{FF2B5EF4-FFF2-40B4-BE49-F238E27FC236}">
                <a16:creationId xmlns:a16="http://schemas.microsoft.com/office/drawing/2014/main" id="{660A3C28-642E-9C45-8AF0-A8DC80DB4240}"/>
              </a:ext>
            </a:extLst>
          </p:cNvPr>
          <p:cNvPicPr>
            <a:picLocks noChangeAspect="1"/>
          </p:cNvPicPr>
          <p:nvPr userDrawn="1"/>
        </p:nvPicPr>
        <p:blipFill>
          <a:blip r:embed="rId2"/>
          <a:stretch>
            <a:fillRect/>
          </a:stretch>
        </p:blipFill>
        <p:spPr>
          <a:xfrm>
            <a:off x="8593652" y="781239"/>
            <a:ext cx="2058081" cy="1017898"/>
          </a:xfrm>
          <a:prstGeom prst="rect">
            <a:avLst/>
          </a:prstGeom>
        </p:spPr>
      </p:pic>
      <p:pic>
        <p:nvPicPr>
          <p:cNvPr id="8" name="Imagen 7">
            <a:extLst>
              <a:ext uri="{FF2B5EF4-FFF2-40B4-BE49-F238E27FC236}">
                <a16:creationId xmlns:a16="http://schemas.microsoft.com/office/drawing/2014/main" id="{C7EB0206-D07F-1B4A-9CB1-BA1FCD1BC1B3}"/>
              </a:ext>
            </a:extLst>
          </p:cNvPr>
          <p:cNvPicPr>
            <a:picLocks noChangeAspect="1"/>
          </p:cNvPicPr>
          <p:nvPr userDrawn="1"/>
        </p:nvPicPr>
        <p:blipFill>
          <a:blip r:embed="rId3"/>
          <a:stretch>
            <a:fillRect/>
          </a:stretch>
        </p:blipFill>
        <p:spPr>
          <a:xfrm>
            <a:off x="1540267" y="596220"/>
            <a:ext cx="1339066" cy="1202917"/>
          </a:xfrm>
          <a:prstGeom prst="rect">
            <a:avLst/>
          </a:prstGeom>
        </p:spPr>
      </p:pic>
      <p:sp>
        <p:nvSpPr>
          <p:cNvPr id="11" name="Subtítulo 2">
            <a:extLst>
              <a:ext uri="{FF2B5EF4-FFF2-40B4-BE49-F238E27FC236}">
                <a16:creationId xmlns:a16="http://schemas.microsoft.com/office/drawing/2014/main" id="{21A6EAB9-6B23-944E-9043-F33763C1384D}"/>
              </a:ext>
            </a:extLst>
          </p:cNvPr>
          <p:cNvSpPr txBox="1">
            <a:spLocks/>
          </p:cNvSpPr>
          <p:nvPr userDrawn="1"/>
        </p:nvSpPr>
        <p:spPr>
          <a:xfrm>
            <a:off x="1507733" y="5399631"/>
            <a:ext cx="9144000" cy="67201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rgbClr val="2F5597"/>
                </a:solidFill>
                <a:latin typeface="Helvetica" pitchFamily="2"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1800" dirty="0">
                <a:solidFill>
                  <a:schemeClr val="tx1"/>
                </a:solidFill>
              </a:rPr>
              <a:t>Máster en Robótica y Sistemas Inteligentes</a:t>
            </a:r>
          </a:p>
        </p:txBody>
      </p:sp>
    </p:spTree>
    <p:extLst>
      <p:ext uri="{BB962C8B-B14F-4D97-AF65-F5344CB8AC3E}">
        <p14:creationId xmlns:p14="http://schemas.microsoft.com/office/powerpoint/2010/main" val="26874093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854745-E1F5-B441-8424-77FC97EA45B4}"/>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04FC7FB6-C48F-344A-872C-9523691FA0A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5E11DCD-B8CE-754A-9505-3854A9E06E36}"/>
              </a:ext>
            </a:extLst>
          </p:cNvPr>
          <p:cNvSpPr>
            <a:spLocks noGrp="1"/>
          </p:cNvSpPr>
          <p:nvPr>
            <p:ph type="dt" sz="half" idx="10"/>
          </p:nvPr>
        </p:nvSpPr>
        <p:spPr/>
        <p:txBody>
          <a:bodyPr/>
          <a:lstStyle/>
          <a:p>
            <a:endParaRPr lang="es-ES"/>
          </a:p>
        </p:txBody>
      </p:sp>
      <p:sp>
        <p:nvSpPr>
          <p:cNvPr id="5" name="Marcador de pie de página 4">
            <a:extLst>
              <a:ext uri="{FF2B5EF4-FFF2-40B4-BE49-F238E27FC236}">
                <a16:creationId xmlns:a16="http://schemas.microsoft.com/office/drawing/2014/main" id="{C87B300E-71B3-2F44-A2F5-301391B27947}"/>
              </a:ext>
            </a:extLst>
          </p:cNvPr>
          <p:cNvSpPr>
            <a:spLocks noGrp="1"/>
          </p:cNvSpPr>
          <p:nvPr>
            <p:ph type="ftr" sz="quarter" idx="11"/>
          </p:nvPr>
        </p:nvSpPr>
        <p:spPr/>
        <p:txBody>
          <a:bodyPr/>
          <a:lstStyle/>
          <a:p>
            <a:r>
              <a:rPr lang="es-ES" dirty="0"/>
              <a:t>Máster en Robótica y Sistemas Inteligentes</a:t>
            </a:r>
          </a:p>
        </p:txBody>
      </p:sp>
      <p:sp>
        <p:nvSpPr>
          <p:cNvPr id="6" name="Marcador de número de diapositiva 5">
            <a:extLst>
              <a:ext uri="{FF2B5EF4-FFF2-40B4-BE49-F238E27FC236}">
                <a16:creationId xmlns:a16="http://schemas.microsoft.com/office/drawing/2014/main" id="{AC5A5267-80F6-C549-8F90-4B029D48B61A}"/>
              </a:ext>
            </a:extLst>
          </p:cNvPr>
          <p:cNvSpPr>
            <a:spLocks noGrp="1"/>
          </p:cNvSpPr>
          <p:nvPr>
            <p:ph type="sldNum" sz="quarter" idx="12"/>
          </p:nvPr>
        </p:nvSpPr>
        <p:spPr/>
        <p:txBody>
          <a:bodyPr/>
          <a:lstStyle/>
          <a:p>
            <a:fld id="{7C51361C-AF87-194C-B798-ECB5840BEEDE}" type="slidenum">
              <a:rPr lang="es-ES" smtClean="0"/>
              <a:t>‹Nº›</a:t>
            </a:fld>
            <a:endParaRPr lang="es-ES"/>
          </a:p>
        </p:txBody>
      </p:sp>
    </p:spTree>
    <p:extLst>
      <p:ext uri="{BB962C8B-B14F-4D97-AF65-F5344CB8AC3E}">
        <p14:creationId xmlns:p14="http://schemas.microsoft.com/office/powerpoint/2010/main" val="1720838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F795656-97B7-AC4F-ACED-3EAB9AE417E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30652D45-3F50-E147-9213-1D4320322B1D}"/>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3ECB58A-0694-9D41-8F65-5719E845148A}"/>
              </a:ext>
            </a:extLst>
          </p:cNvPr>
          <p:cNvSpPr>
            <a:spLocks noGrp="1"/>
          </p:cNvSpPr>
          <p:nvPr>
            <p:ph type="dt" sz="half" idx="10"/>
          </p:nvPr>
        </p:nvSpPr>
        <p:spPr/>
        <p:txBody>
          <a:bodyPr/>
          <a:lstStyle/>
          <a:p>
            <a:endParaRPr lang="es-ES"/>
          </a:p>
        </p:txBody>
      </p:sp>
      <p:sp>
        <p:nvSpPr>
          <p:cNvPr id="5" name="Marcador de pie de página 4">
            <a:extLst>
              <a:ext uri="{FF2B5EF4-FFF2-40B4-BE49-F238E27FC236}">
                <a16:creationId xmlns:a16="http://schemas.microsoft.com/office/drawing/2014/main" id="{AF3D6AA8-8CFA-F148-B5BC-42F9D7EBFB51}"/>
              </a:ext>
            </a:extLst>
          </p:cNvPr>
          <p:cNvSpPr>
            <a:spLocks noGrp="1"/>
          </p:cNvSpPr>
          <p:nvPr>
            <p:ph type="ftr" sz="quarter" idx="11"/>
          </p:nvPr>
        </p:nvSpPr>
        <p:spPr/>
        <p:txBody>
          <a:bodyPr/>
          <a:lstStyle/>
          <a:p>
            <a:r>
              <a:rPr lang="es-ES" dirty="0"/>
              <a:t>Máster en Robótica y Sistemas Inteligentes</a:t>
            </a:r>
          </a:p>
        </p:txBody>
      </p:sp>
      <p:sp>
        <p:nvSpPr>
          <p:cNvPr id="6" name="Marcador de número de diapositiva 5">
            <a:extLst>
              <a:ext uri="{FF2B5EF4-FFF2-40B4-BE49-F238E27FC236}">
                <a16:creationId xmlns:a16="http://schemas.microsoft.com/office/drawing/2014/main" id="{EF4157DA-B1E5-1144-BC2D-E8E2CEB78835}"/>
              </a:ext>
            </a:extLst>
          </p:cNvPr>
          <p:cNvSpPr>
            <a:spLocks noGrp="1"/>
          </p:cNvSpPr>
          <p:nvPr>
            <p:ph type="sldNum" sz="quarter" idx="12"/>
          </p:nvPr>
        </p:nvSpPr>
        <p:spPr/>
        <p:txBody>
          <a:bodyPr/>
          <a:lstStyle/>
          <a:p>
            <a:fld id="{7C51361C-AF87-194C-B798-ECB5840BEEDE}" type="slidenum">
              <a:rPr lang="es-ES" smtClean="0"/>
              <a:t>‹Nº›</a:t>
            </a:fld>
            <a:endParaRPr lang="es-ES"/>
          </a:p>
        </p:txBody>
      </p:sp>
    </p:spTree>
    <p:extLst>
      <p:ext uri="{BB962C8B-B14F-4D97-AF65-F5344CB8AC3E}">
        <p14:creationId xmlns:p14="http://schemas.microsoft.com/office/powerpoint/2010/main" val="1839174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C6294B-316C-5B4D-8062-12773B723AD1}"/>
              </a:ext>
            </a:extLst>
          </p:cNvPr>
          <p:cNvSpPr>
            <a:spLocks noGrp="1"/>
          </p:cNvSpPr>
          <p:nvPr>
            <p:ph type="title"/>
          </p:nvPr>
        </p:nvSpPr>
        <p:spPr>
          <a:xfrm>
            <a:off x="838200" y="365125"/>
            <a:ext cx="10515600" cy="504887"/>
          </a:xfrm>
        </p:spPr>
        <p:txBody>
          <a:bodyPr>
            <a:normAutofit/>
          </a:bodyPr>
          <a:lstStyle>
            <a:lvl1pPr>
              <a:defRPr sz="2400" b="1">
                <a:solidFill>
                  <a:srgbClr val="70AD47"/>
                </a:solidFill>
                <a:latin typeface="Helvetica" pitchFamily="2" charset="0"/>
              </a:defRPr>
            </a:lvl1pPr>
          </a:lstStyle>
          <a:p>
            <a:r>
              <a:rPr lang="es-ES" dirty="0"/>
              <a:t>Haga clic para modificar el estilo de título del patrón</a:t>
            </a:r>
          </a:p>
        </p:txBody>
      </p:sp>
      <p:sp>
        <p:nvSpPr>
          <p:cNvPr id="3" name="Marcador de contenido 2">
            <a:extLst>
              <a:ext uri="{FF2B5EF4-FFF2-40B4-BE49-F238E27FC236}">
                <a16:creationId xmlns:a16="http://schemas.microsoft.com/office/drawing/2014/main" id="{73AE26A8-F8B3-F84B-9D7A-A9BF292E8D0E}"/>
              </a:ext>
            </a:extLst>
          </p:cNvPr>
          <p:cNvSpPr>
            <a:spLocks noGrp="1"/>
          </p:cNvSpPr>
          <p:nvPr>
            <p:ph idx="1"/>
          </p:nvPr>
        </p:nvSpPr>
        <p:spPr/>
        <p:txBody>
          <a:bodyPr/>
          <a:lstStyle>
            <a:lvl1pPr>
              <a:defRPr>
                <a:latin typeface="Helvetica" pitchFamily="2" charset="0"/>
              </a:defRPr>
            </a:lvl1pPr>
            <a:lvl2pPr>
              <a:defRPr>
                <a:latin typeface="Helvetica" pitchFamily="2" charset="0"/>
              </a:defRPr>
            </a:lvl2pPr>
            <a:lvl3pPr>
              <a:defRPr>
                <a:latin typeface="Helvetica" pitchFamily="2" charset="0"/>
              </a:defRPr>
            </a:lvl3pPr>
            <a:lvl4pPr>
              <a:defRPr>
                <a:latin typeface="Helvetica" pitchFamily="2" charset="0"/>
              </a:defRPr>
            </a:lvl4pPr>
            <a:lvl5pPr>
              <a:defRPr>
                <a:latin typeface="Helvetica" pitchFamily="2"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5" name="Marcador de pie de página 4">
            <a:extLst>
              <a:ext uri="{FF2B5EF4-FFF2-40B4-BE49-F238E27FC236}">
                <a16:creationId xmlns:a16="http://schemas.microsoft.com/office/drawing/2014/main" id="{C68ABE68-54BA-1C4F-AD3B-7E28C70A935B}"/>
              </a:ext>
            </a:extLst>
          </p:cNvPr>
          <p:cNvSpPr>
            <a:spLocks noGrp="1"/>
          </p:cNvSpPr>
          <p:nvPr>
            <p:ph type="ftr" sz="quarter" idx="11"/>
          </p:nvPr>
        </p:nvSpPr>
        <p:spPr/>
        <p:txBody>
          <a:bodyPr/>
          <a:lstStyle>
            <a:lvl1pPr>
              <a:defRPr sz="1050">
                <a:solidFill>
                  <a:schemeClr val="tx1"/>
                </a:solidFill>
                <a:latin typeface="Helvetica" pitchFamily="2" charset="0"/>
              </a:defRPr>
            </a:lvl1pPr>
          </a:lstStyle>
          <a:p>
            <a:r>
              <a:rPr lang="es-ES" dirty="0"/>
              <a:t>Máster en Robótica y Sistemas Inteligentes</a:t>
            </a:r>
          </a:p>
        </p:txBody>
      </p:sp>
      <p:sp>
        <p:nvSpPr>
          <p:cNvPr id="6" name="Marcador de número de diapositiva 5">
            <a:extLst>
              <a:ext uri="{FF2B5EF4-FFF2-40B4-BE49-F238E27FC236}">
                <a16:creationId xmlns:a16="http://schemas.microsoft.com/office/drawing/2014/main" id="{2D7CC732-33E2-2E4C-ABF3-0C48EFCAE560}"/>
              </a:ext>
            </a:extLst>
          </p:cNvPr>
          <p:cNvSpPr>
            <a:spLocks noGrp="1"/>
          </p:cNvSpPr>
          <p:nvPr>
            <p:ph type="sldNum" sz="quarter" idx="12"/>
          </p:nvPr>
        </p:nvSpPr>
        <p:spPr/>
        <p:txBody>
          <a:bodyPr/>
          <a:lstStyle>
            <a:lvl1pPr>
              <a:defRPr sz="1100">
                <a:solidFill>
                  <a:schemeClr val="tx1"/>
                </a:solidFill>
                <a:latin typeface="Helvetica" pitchFamily="2" charset="0"/>
              </a:defRPr>
            </a:lvl1pPr>
          </a:lstStyle>
          <a:p>
            <a:fld id="{7C51361C-AF87-194C-B798-ECB5840BEEDE}" type="slidenum">
              <a:rPr lang="es-ES" smtClean="0"/>
              <a:pPr/>
              <a:t>‹Nº›</a:t>
            </a:fld>
            <a:r>
              <a:rPr lang="es-ES" dirty="0"/>
              <a:t> de XX</a:t>
            </a:r>
          </a:p>
        </p:txBody>
      </p:sp>
      <p:cxnSp>
        <p:nvCxnSpPr>
          <p:cNvPr id="7" name="Conector recto 6">
            <a:extLst>
              <a:ext uri="{FF2B5EF4-FFF2-40B4-BE49-F238E27FC236}">
                <a16:creationId xmlns:a16="http://schemas.microsoft.com/office/drawing/2014/main" id="{0DB0FAA8-4604-0E45-AF2F-A38C54EB722B}"/>
              </a:ext>
            </a:extLst>
          </p:cNvPr>
          <p:cNvCxnSpPr>
            <a:cxnSpLocks/>
          </p:cNvCxnSpPr>
          <p:nvPr userDrawn="1"/>
        </p:nvCxnSpPr>
        <p:spPr>
          <a:xfrm flipV="1">
            <a:off x="773981" y="365127"/>
            <a:ext cx="0" cy="847224"/>
          </a:xfrm>
          <a:prstGeom prst="line">
            <a:avLst/>
          </a:prstGeom>
          <a:ln w="41275">
            <a:solidFill>
              <a:srgbClr val="2F5597"/>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0963884C-3CA6-8A48-BFB4-E9D3222D12BB}"/>
              </a:ext>
            </a:extLst>
          </p:cNvPr>
          <p:cNvCxnSpPr>
            <a:cxnSpLocks/>
          </p:cNvCxnSpPr>
          <p:nvPr userDrawn="1"/>
        </p:nvCxnSpPr>
        <p:spPr>
          <a:xfrm flipV="1">
            <a:off x="10487631" y="6471821"/>
            <a:ext cx="0" cy="304119"/>
          </a:xfrm>
          <a:prstGeom prst="line">
            <a:avLst/>
          </a:prstGeom>
          <a:ln w="41275">
            <a:solidFill>
              <a:srgbClr val="2F5597"/>
            </a:solidFill>
          </a:ln>
        </p:spPr>
        <p:style>
          <a:lnRef idx="1">
            <a:schemeClr val="accent1"/>
          </a:lnRef>
          <a:fillRef idx="0">
            <a:schemeClr val="accent1"/>
          </a:fillRef>
          <a:effectRef idx="0">
            <a:schemeClr val="accent1"/>
          </a:effectRef>
          <a:fontRef idx="minor">
            <a:schemeClr val="tx1"/>
          </a:fontRef>
        </p:style>
      </p:cxnSp>
      <p:pic>
        <p:nvPicPr>
          <p:cNvPr id="14" name="Imagen 13">
            <a:extLst>
              <a:ext uri="{FF2B5EF4-FFF2-40B4-BE49-F238E27FC236}">
                <a16:creationId xmlns:a16="http://schemas.microsoft.com/office/drawing/2014/main" id="{44542199-CDCA-A54E-BC5C-BAA8FCA8A47A}"/>
              </a:ext>
            </a:extLst>
          </p:cNvPr>
          <p:cNvPicPr>
            <a:picLocks noChangeAspect="1"/>
          </p:cNvPicPr>
          <p:nvPr userDrawn="1"/>
        </p:nvPicPr>
        <p:blipFill>
          <a:blip r:embed="rId2"/>
          <a:stretch>
            <a:fillRect/>
          </a:stretch>
        </p:blipFill>
        <p:spPr>
          <a:xfrm>
            <a:off x="10686051" y="270156"/>
            <a:ext cx="667749" cy="599856"/>
          </a:xfrm>
          <a:prstGeom prst="rect">
            <a:avLst/>
          </a:prstGeom>
        </p:spPr>
      </p:pic>
      <p:pic>
        <p:nvPicPr>
          <p:cNvPr id="17" name="Imagen 16">
            <a:extLst>
              <a:ext uri="{FF2B5EF4-FFF2-40B4-BE49-F238E27FC236}">
                <a16:creationId xmlns:a16="http://schemas.microsoft.com/office/drawing/2014/main" id="{9F8AD9A3-C134-DE49-B534-FF843386773C}"/>
              </a:ext>
            </a:extLst>
          </p:cNvPr>
          <p:cNvPicPr>
            <a:picLocks noChangeAspect="1"/>
          </p:cNvPicPr>
          <p:nvPr userDrawn="1"/>
        </p:nvPicPr>
        <p:blipFill>
          <a:blip r:embed="rId3"/>
          <a:stretch>
            <a:fillRect/>
          </a:stretch>
        </p:blipFill>
        <p:spPr>
          <a:xfrm>
            <a:off x="838200" y="6350089"/>
            <a:ext cx="750903" cy="371386"/>
          </a:xfrm>
          <a:prstGeom prst="rect">
            <a:avLst/>
          </a:prstGeom>
        </p:spPr>
      </p:pic>
      <p:sp>
        <p:nvSpPr>
          <p:cNvPr id="18" name="Marcador de texto 14">
            <a:extLst>
              <a:ext uri="{FF2B5EF4-FFF2-40B4-BE49-F238E27FC236}">
                <a16:creationId xmlns:a16="http://schemas.microsoft.com/office/drawing/2014/main" id="{AFC0FC5E-A97F-B34D-9929-0C972667E63B}"/>
              </a:ext>
            </a:extLst>
          </p:cNvPr>
          <p:cNvSpPr>
            <a:spLocks noGrp="1"/>
          </p:cNvSpPr>
          <p:nvPr>
            <p:ph type="body" sz="quarter" idx="13"/>
          </p:nvPr>
        </p:nvSpPr>
        <p:spPr>
          <a:xfrm>
            <a:off x="838200" y="948524"/>
            <a:ext cx="10515600" cy="481640"/>
          </a:xfrm>
        </p:spPr>
        <p:txBody>
          <a:bodyPr>
            <a:normAutofit/>
          </a:bodyPr>
          <a:lstStyle>
            <a:lvl1pPr>
              <a:buNone/>
              <a:defRPr sz="1600">
                <a:solidFill>
                  <a:srgbClr val="2F5597"/>
                </a:solidFill>
                <a:latin typeface="Helvetica" pitchFamily="2" charset="0"/>
                <a:cs typeface="Calibri" panose="020F0502020204030204" pitchFamily="34" charset="0"/>
              </a:defRPr>
            </a:lvl1pPr>
          </a:lstStyle>
          <a:p>
            <a:pPr lvl="0"/>
            <a:r>
              <a:rPr lang="es-ES" dirty="0"/>
              <a:t>Haga clic para modificar los estilos de texto del patrón</a:t>
            </a:r>
          </a:p>
        </p:txBody>
      </p:sp>
    </p:spTree>
    <p:extLst>
      <p:ext uri="{BB962C8B-B14F-4D97-AF65-F5344CB8AC3E}">
        <p14:creationId xmlns:p14="http://schemas.microsoft.com/office/powerpoint/2010/main" val="2742804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948AD3-FBCC-1C48-B637-29ECFCD6DA6A}"/>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3F904350-F0C6-9F40-AF2C-348912BBFE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674E43E2-3220-BD4B-85C4-7D1919018510}"/>
              </a:ext>
            </a:extLst>
          </p:cNvPr>
          <p:cNvSpPr>
            <a:spLocks noGrp="1"/>
          </p:cNvSpPr>
          <p:nvPr>
            <p:ph type="dt" sz="half" idx="10"/>
          </p:nvPr>
        </p:nvSpPr>
        <p:spPr/>
        <p:txBody>
          <a:bodyPr/>
          <a:lstStyle/>
          <a:p>
            <a:endParaRPr lang="es-ES"/>
          </a:p>
        </p:txBody>
      </p:sp>
      <p:sp>
        <p:nvSpPr>
          <p:cNvPr id="5" name="Marcador de pie de página 4">
            <a:extLst>
              <a:ext uri="{FF2B5EF4-FFF2-40B4-BE49-F238E27FC236}">
                <a16:creationId xmlns:a16="http://schemas.microsoft.com/office/drawing/2014/main" id="{2159F954-7131-0449-A8FE-EC046EEF81CB}"/>
              </a:ext>
            </a:extLst>
          </p:cNvPr>
          <p:cNvSpPr>
            <a:spLocks noGrp="1"/>
          </p:cNvSpPr>
          <p:nvPr>
            <p:ph type="ftr" sz="quarter" idx="11"/>
          </p:nvPr>
        </p:nvSpPr>
        <p:spPr/>
        <p:txBody>
          <a:bodyPr/>
          <a:lstStyle/>
          <a:p>
            <a:r>
              <a:rPr lang="es-ES" dirty="0"/>
              <a:t>Máster en Robótica y Sistemas Inteligentes</a:t>
            </a:r>
          </a:p>
        </p:txBody>
      </p:sp>
      <p:sp>
        <p:nvSpPr>
          <p:cNvPr id="6" name="Marcador de número de diapositiva 5">
            <a:extLst>
              <a:ext uri="{FF2B5EF4-FFF2-40B4-BE49-F238E27FC236}">
                <a16:creationId xmlns:a16="http://schemas.microsoft.com/office/drawing/2014/main" id="{E1B4056C-928F-154B-B197-6CA3F50E739D}"/>
              </a:ext>
            </a:extLst>
          </p:cNvPr>
          <p:cNvSpPr>
            <a:spLocks noGrp="1"/>
          </p:cNvSpPr>
          <p:nvPr>
            <p:ph type="sldNum" sz="quarter" idx="12"/>
          </p:nvPr>
        </p:nvSpPr>
        <p:spPr/>
        <p:txBody>
          <a:bodyPr/>
          <a:lstStyle/>
          <a:p>
            <a:fld id="{7C51361C-AF87-194C-B798-ECB5840BEEDE}" type="slidenum">
              <a:rPr lang="es-ES" smtClean="0"/>
              <a:t>‹Nº›</a:t>
            </a:fld>
            <a:endParaRPr lang="es-ES"/>
          </a:p>
        </p:txBody>
      </p:sp>
    </p:spTree>
    <p:extLst>
      <p:ext uri="{BB962C8B-B14F-4D97-AF65-F5344CB8AC3E}">
        <p14:creationId xmlns:p14="http://schemas.microsoft.com/office/powerpoint/2010/main" val="2224117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1DE4A6-4567-944B-B76A-B5215BD4A12F}"/>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60A84CE-DCAB-194F-8EA1-853F82AEA242}"/>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445FFCA4-9F86-9D4D-8733-D7B9AB7253A9}"/>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6559F07C-A402-6845-84CF-94942D321404}"/>
              </a:ext>
            </a:extLst>
          </p:cNvPr>
          <p:cNvSpPr>
            <a:spLocks noGrp="1"/>
          </p:cNvSpPr>
          <p:nvPr>
            <p:ph type="dt" sz="half" idx="10"/>
          </p:nvPr>
        </p:nvSpPr>
        <p:spPr/>
        <p:txBody>
          <a:bodyPr/>
          <a:lstStyle/>
          <a:p>
            <a:endParaRPr lang="es-ES"/>
          </a:p>
        </p:txBody>
      </p:sp>
      <p:sp>
        <p:nvSpPr>
          <p:cNvPr id="6" name="Marcador de pie de página 5">
            <a:extLst>
              <a:ext uri="{FF2B5EF4-FFF2-40B4-BE49-F238E27FC236}">
                <a16:creationId xmlns:a16="http://schemas.microsoft.com/office/drawing/2014/main" id="{A52ED662-F248-F246-BE22-7D2F425C68F0}"/>
              </a:ext>
            </a:extLst>
          </p:cNvPr>
          <p:cNvSpPr>
            <a:spLocks noGrp="1"/>
          </p:cNvSpPr>
          <p:nvPr>
            <p:ph type="ftr" sz="quarter" idx="11"/>
          </p:nvPr>
        </p:nvSpPr>
        <p:spPr/>
        <p:txBody>
          <a:bodyPr/>
          <a:lstStyle/>
          <a:p>
            <a:r>
              <a:rPr lang="es-ES" dirty="0"/>
              <a:t>Máster en Robótica y Sistemas Inteligentes</a:t>
            </a:r>
          </a:p>
        </p:txBody>
      </p:sp>
      <p:sp>
        <p:nvSpPr>
          <p:cNvPr id="7" name="Marcador de número de diapositiva 6">
            <a:extLst>
              <a:ext uri="{FF2B5EF4-FFF2-40B4-BE49-F238E27FC236}">
                <a16:creationId xmlns:a16="http://schemas.microsoft.com/office/drawing/2014/main" id="{EA47131E-5D63-DF4B-94C8-6CD357803929}"/>
              </a:ext>
            </a:extLst>
          </p:cNvPr>
          <p:cNvSpPr>
            <a:spLocks noGrp="1"/>
          </p:cNvSpPr>
          <p:nvPr>
            <p:ph type="sldNum" sz="quarter" idx="12"/>
          </p:nvPr>
        </p:nvSpPr>
        <p:spPr/>
        <p:txBody>
          <a:bodyPr/>
          <a:lstStyle/>
          <a:p>
            <a:fld id="{7C51361C-AF87-194C-B798-ECB5840BEEDE}" type="slidenum">
              <a:rPr lang="es-ES" smtClean="0"/>
              <a:t>‹Nº›</a:t>
            </a:fld>
            <a:endParaRPr lang="es-ES"/>
          </a:p>
        </p:txBody>
      </p:sp>
    </p:spTree>
    <p:extLst>
      <p:ext uri="{BB962C8B-B14F-4D97-AF65-F5344CB8AC3E}">
        <p14:creationId xmlns:p14="http://schemas.microsoft.com/office/powerpoint/2010/main" val="3678837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D6EAD1-5CBB-BF49-8298-7BF84042C522}"/>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C1B27EB8-4C93-304B-AC1E-1C63F5A130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829F567B-0DDA-AF4F-9170-177C7E5C3777}"/>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B62000D7-8F83-8545-9642-9394B7133F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FFE1332B-38C6-A54B-9182-E88C374848E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FCC79519-53C7-9A4E-8527-6A62E7C56601}"/>
              </a:ext>
            </a:extLst>
          </p:cNvPr>
          <p:cNvSpPr>
            <a:spLocks noGrp="1"/>
          </p:cNvSpPr>
          <p:nvPr>
            <p:ph type="dt" sz="half" idx="10"/>
          </p:nvPr>
        </p:nvSpPr>
        <p:spPr/>
        <p:txBody>
          <a:bodyPr/>
          <a:lstStyle/>
          <a:p>
            <a:endParaRPr lang="es-ES"/>
          </a:p>
        </p:txBody>
      </p:sp>
      <p:sp>
        <p:nvSpPr>
          <p:cNvPr id="8" name="Marcador de pie de página 7">
            <a:extLst>
              <a:ext uri="{FF2B5EF4-FFF2-40B4-BE49-F238E27FC236}">
                <a16:creationId xmlns:a16="http://schemas.microsoft.com/office/drawing/2014/main" id="{5B166678-3135-C146-AB8C-F00ED9DB4066}"/>
              </a:ext>
            </a:extLst>
          </p:cNvPr>
          <p:cNvSpPr>
            <a:spLocks noGrp="1"/>
          </p:cNvSpPr>
          <p:nvPr>
            <p:ph type="ftr" sz="quarter" idx="11"/>
          </p:nvPr>
        </p:nvSpPr>
        <p:spPr/>
        <p:txBody>
          <a:bodyPr/>
          <a:lstStyle/>
          <a:p>
            <a:r>
              <a:rPr lang="es-ES" dirty="0"/>
              <a:t>Máster en Robótica y Sistemas Inteligentes</a:t>
            </a:r>
          </a:p>
        </p:txBody>
      </p:sp>
      <p:sp>
        <p:nvSpPr>
          <p:cNvPr id="9" name="Marcador de número de diapositiva 8">
            <a:extLst>
              <a:ext uri="{FF2B5EF4-FFF2-40B4-BE49-F238E27FC236}">
                <a16:creationId xmlns:a16="http://schemas.microsoft.com/office/drawing/2014/main" id="{26933E22-C82D-9B41-BB48-17E474AB3ED2}"/>
              </a:ext>
            </a:extLst>
          </p:cNvPr>
          <p:cNvSpPr>
            <a:spLocks noGrp="1"/>
          </p:cNvSpPr>
          <p:nvPr>
            <p:ph type="sldNum" sz="quarter" idx="12"/>
          </p:nvPr>
        </p:nvSpPr>
        <p:spPr/>
        <p:txBody>
          <a:bodyPr/>
          <a:lstStyle/>
          <a:p>
            <a:fld id="{7C51361C-AF87-194C-B798-ECB5840BEEDE}" type="slidenum">
              <a:rPr lang="es-ES" smtClean="0"/>
              <a:t>‹Nº›</a:t>
            </a:fld>
            <a:endParaRPr lang="es-ES"/>
          </a:p>
        </p:txBody>
      </p:sp>
    </p:spTree>
    <p:extLst>
      <p:ext uri="{BB962C8B-B14F-4D97-AF65-F5344CB8AC3E}">
        <p14:creationId xmlns:p14="http://schemas.microsoft.com/office/powerpoint/2010/main" val="3457973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6E97E4-5B3C-E74D-A66F-E5FF3C2C2C55}"/>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925DE86C-2891-4045-8167-C768CA563787}"/>
              </a:ext>
            </a:extLst>
          </p:cNvPr>
          <p:cNvSpPr>
            <a:spLocks noGrp="1"/>
          </p:cNvSpPr>
          <p:nvPr>
            <p:ph type="dt" sz="half" idx="10"/>
          </p:nvPr>
        </p:nvSpPr>
        <p:spPr/>
        <p:txBody>
          <a:bodyPr/>
          <a:lstStyle/>
          <a:p>
            <a:endParaRPr lang="es-ES"/>
          </a:p>
        </p:txBody>
      </p:sp>
      <p:sp>
        <p:nvSpPr>
          <p:cNvPr id="4" name="Marcador de pie de página 3">
            <a:extLst>
              <a:ext uri="{FF2B5EF4-FFF2-40B4-BE49-F238E27FC236}">
                <a16:creationId xmlns:a16="http://schemas.microsoft.com/office/drawing/2014/main" id="{38F4FB19-9B9B-494E-B2C6-EB4583027249}"/>
              </a:ext>
            </a:extLst>
          </p:cNvPr>
          <p:cNvSpPr>
            <a:spLocks noGrp="1"/>
          </p:cNvSpPr>
          <p:nvPr>
            <p:ph type="ftr" sz="quarter" idx="11"/>
          </p:nvPr>
        </p:nvSpPr>
        <p:spPr/>
        <p:txBody>
          <a:bodyPr/>
          <a:lstStyle/>
          <a:p>
            <a:r>
              <a:rPr lang="es-ES" dirty="0"/>
              <a:t>Máster en Robótica y Sistemas Inteligentes</a:t>
            </a:r>
          </a:p>
        </p:txBody>
      </p:sp>
      <p:sp>
        <p:nvSpPr>
          <p:cNvPr id="5" name="Marcador de número de diapositiva 4">
            <a:extLst>
              <a:ext uri="{FF2B5EF4-FFF2-40B4-BE49-F238E27FC236}">
                <a16:creationId xmlns:a16="http://schemas.microsoft.com/office/drawing/2014/main" id="{207A029F-E9BC-3744-A37F-606DC55E22E0}"/>
              </a:ext>
            </a:extLst>
          </p:cNvPr>
          <p:cNvSpPr>
            <a:spLocks noGrp="1"/>
          </p:cNvSpPr>
          <p:nvPr>
            <p:ph type="sldNum" sz="quarter" idx="12"/>
          </p:nvPr>
        </p:nvSpPr>
        <p:spPr/>
        <p:txBody>
          <a:bodyPr/>
          <a:lstStyle/>
          <a:p>
            <a:fld id="{7C51361C-AF87-194C-B798-ECB5840BEEDE}" type="slidenum">
              <a:rPr lang="es-ES" smtClean="0"/>
              <a:t>‹Nº›</a:t>
            </a:fld>
            <a:endParaRPr lang="es-ES"/>
          </a:p>
        </p:txBody>
      </p:sp>
    </p:spTree>
    <p:extLst>
      <p:ext uri="{BB962C8B-B14F-4D97-AF65-F5344CB8AC3E}">
        <p14:creationId xmlns:p14="http://schemas.microsoft.com/office/powerpoint/2010/main" val="2386120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8FAF5508-B1CD-C34A-B3CE-BB80E6B76776}"/>
              </a:ext>
            </a:extLst>
          </p:cNvPr>
          <p:cNvSpPr>
            <a:spLocks noGrp="1"/>
          </p:cNvSpPr>
          <p:nvPr>
            <p:ph type="dt" sz="half" idx="10"/>
          </p:nvPr>
        </p:nvSpPr>
        <p:spPr/>
        <p:txBody>
          <a:bodyPr/>
          <a:lstStyle/>
          <a:p>
            <a:endParaRPr lang="es-ES"/>
          </a:p>
        </p:txBody>
      </p:sp>
      <p:sp>
        <p:nvSpPr>
          <p:cNvPr id="3" name="Marcador de pie de página 2">
            <a:extLst>
              <a:ext uri="{FF2B5EF4-FFF2-40B4-BE49-F238E27FC236}">
                <a16:creationId xmlns:a16="http://schemas.microsoft.com/office/drawing/2014/main" id="{392D8954-DFAD-D84C-89F5-AC1ED144E8A5}"/>
              </a:ext>
            </a:extLst>
          </p:cNvPr>
          <p:cNvSpPr>
            <a:spLocks noGrp="1"/>
          </p:cNvSpPr>
          <p:nvPr>
            <p:ph type="ftr" sz="quarter" idx="11"/>
          </p:nvPr>
        </p:nvSpPr>
        <p:spPr/>
        <p:txBody>
          <a:bodyPr/>
          <a:lstStyle/>
          <a:p>
            <a:r>
              <a:rPr lang="es-ES" dirty="0"/>
              <a:t>Máster en Robótica y Sistemas Inteligentes</a:t>
            </a:r>
          </a:p>
        </p:txBody>
      </p:sp>
      <p:sp>
        <p:nvSpPr>
          <p:cNvPr id="4" name="Marcador de número de diapositiva 3">
            <a:extLst>
              <a:ext uri="{FF2B5EF4-FFF2-40B4-BE49-F238E27FC236}">
                <a16:creationId xmlns:a16="http://schemas.microsoft.com/office/drawing/2014/main" id="{3991B82E-2158-BF4E-8E08-0C76790F6C8C}"/>
              </a:ext>
            </a:extLst>
          </p:cNvPr>
          <p:cNvSpPr>
            <a:spLocks noGrp="1"/>
          </p:cNvSpPr>
          <p:nvPr>
            <p:ph type="sldNum" sz="quarter" idx="12"/>
          </p:nvPr>
        </p:nvSpPr>
        <p:spPr/>
        <p:txBody>
          <a:bodyPr/>
          <a:lstStyle/>
          <a:p>
            <a:fld id="{7C51361C-AF87-194C-B798-ECB5840BEEDE}" type="slidenum">
              <a:rPr lang="es-ES" smtClean="0"/>
              <a:t>‹Nº›</a:t>
            </a:fld>
            <a:endParaRPr lang="es-ES"/>
          </a:p>
        </p:txBody>
      </p:sp>
    </p:spTree>
    <p:extLst>
      <p:ext uri="{BB962C8B-B14F-4D97-AF65-F5344CB8AC3E}">
        <p14:creationId xmlns:p14="http://schemas.microsoft.com/office/powerpoint/2010/main" val="3058605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704F7B-C23C-A943-B294-7B51A870792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0033A555-DEE1-1C4E-9F98-8DE32AEA03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D7211786-7800-E84A-BC6F-EDD82C8878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0E3E67B-4B5B-3D45-8451-562786314A95}"/>
              </a:ext>
            </a:extLst>
          </p:cNvPr>
          <p:cNvSpPr>
            <a:spLocks noGrp="1"/>
          </p:cNvSpPr>
          <p:nvPr>
            <p:ph type="dt" sz="half" idx="10"/>
          </p:nvPr>
        </p:nvSpPr>
        <p:spPr/>
        <p:txBody>
          <a:bodyPr/>
          <a:lstStyle/>
          <a:p>
            <a:endParaRPr lang="es-ES"/>
          </a:p>
        </p:txBody>
      </p:sp>
      <p:sp>
        <p:nvSpPr>
          <p:cNvPr id="6" name="Marcador de pie de página 5">
            <a:extLst>
              <a:ext uri="{FF2B5EF4-FFF2-40B4-BE49-F238E27FC236}">
                <a16:creationId xmlns:a16="http://schemas.microsoft.com/office/drawing/2014/main" id="{AE9DB048-0630-FC48-8377-C3800030F5F5}"/>
              </a:ext>
            </a:extLst>
          </p:cNvPr>
          <p:cNvSpPr>
            <a:spLocks noGrp="1"/>
          </p:cNvSpPr>
          <p:nvPr>
            <p:ph type="ftr" sz="quarter" idx="11"/>
          </p:nvPr>
        </p:nvSpPr>
        <p:spPr/>
        <p:txBody>
          <a:bodyPr/>
          <a:lstStyle/>
          <a:p>
            <a:r>
              <a:rPr lang="es-ES" dirty="0"/>
              <a:t>Máster en Robótica y Sistemas Inteligentes</a:t>
            </a:r>
          </a:p>
        </p:txBody>
      </p:sp>
      <p:sp>
        <p:nvSpPr>
          <p:cNvPr id="7" name="Marcador de número de diapositiva 6">
            <a:extLst>
              <a:ext uri="{FF2B5EF4-FFF2-40B4-BE49-F238E27FC236}">
                <a16:creationId xmlns:a16="http://schemas.microsoft.com/office/drawing/2014/main" id="{5E94377A-1391-984B-9D6C-777EE332382A}"/>
              </a:ext>
            </a:extLst>
          </p:cNvPr>
          <p:cNvSpPr>
            <a:spLocks noGrp="1"/>
          </p:cNvSpPr>
          <p:nvPr>
            <p:ph type="sldNum" sz="quarter" idx="12"/>
          </p:nvPr>
        </p:nvSpPr>
        <p:spPr/>
        <p:txBody>
          <a:bodyPr/>
          <a:lstStyle/>
          <a:p>
            <a:fld id="{7C51361C-AF87-194C-B798-ECB5840BEEDE}" type="slidenum">
              <a:rPr lang="es-ES" smtClean="0"/>
              <a:t>‹Nº›</a:t>
            </a:fld>
            <a:endParaRPr lang="es-ES"/>
          </a:p>
        </p:txBody>
      </p:sp>
    </p:spTree>
    <p:extLst>
      <p:ext uri="{BB962C8B-B14F-4D97-AF65-F5344CB8AC3E}">
        <p14:creationId xmlns:p14="http://schemas.microsoft.com/office/powerpoint/2010/main" val="3142028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97D90C-4F9B-584B-8100-D6D36CF2CFF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27CBBAEF-E715-E740-A76F-D62B64E652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EBB549A1-4CC6-9E44-AA1F-5CAD018FA1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6B27D7D-A56D-5E45-B0F9-1873D2D434C5}"/>
              </a:ext>
            </a:extLst>
          </p:cNvPr>
          <p:cNvSpPr>
            <a:spLocks noGrp="1"/>
          </p:cNvSpPr>
          <p:nvPr>
            <p:ph type="dt" sz="half" idx="10"/>
          </p:nvPr>
        </p:nvSpPr>
        <p:spPr/>
        <p:txBody>
          <a:bodyPr/>
          <a:lstStyle/>
          <a:p>
            <a:endParaRPr lang="es-ES"/>
          </a:p>
        </p:txBody>
      </p:sp>
      <p:sp>
        <p:nvSpPr>
          <p:cNvPr id="6" name="Marcador de pie de página 5">
            <a:extLst>
              <a:ext uri="{FF2B5EF4-FFF2-40B4-BE49-F238E27FC236}">
                <a16:creationId xmlns:a16="http://schemas.microsoft.com/office/drawing/2014/main" id="{B535488C-7B07-424A-A4FE-1097E39E3C93}"/>
              </a:ext>
            </a:extLst>
          </p:cNvPr>
          <p:cNvSpPr>
            <a:spLocks noGrp="1"/>
          </p:cNvSpPr>
          <p:nvPr>
            <p:ph type="ftr" sz="quarter" idx="11"/>
          </p:nvPr>
        </p:nvSpPr>
        <p:spPr/>
        <p:txBody>
          <a:bodyPr/>
          <a:lstStyle/>
          <a:p>
            <a:r>
              <a:rPr lang="es-ES" dirty="0"/>
              <a:t>Máster en Robótica y Sistemas Inteligentes</a:t>
            </a:r>
          </a:p>
        </p:txBody>
      </p:sp>
      <p:sp>
        <p:nvSpPr>
          <p:cNvPr id="7" name="Marcador de número de diapositiva 6">
            <a:extLst>
              <a:ext uri="{FF2B5EF4-FFF2-40B4-BE49-F238E27FC236}">
                <a16:creationId xmlns:a16="http://schemas.microsoft.com/office/drawing/2014/main" id="{C99FF25B-D072-9C4C-B7AF-9216E6818490}"/>
              </a:ext>
            </a:extLst>
          </p:cNvPr>
          <p:cNvSpPr>
            <a:spLocks noGrp="1"/>
          </p:cNvSpPr>
          <p:nvPr>
            <p:ph type="sldNum" sz="quarter" idx="12"/>
          </p:nvPr>
        </p:nvSpPr>
        <p:spPr/>
        <p:txBody>
          <a:bodyPr/>
          <a:lstStyle/>
          <a:p>
            <a:fld id="{7C51361C-AF87-194C-B798-ECB5840BEEDE}" type="slidenum">
              <a:rPr lang="es-ES" smtClean="0"/>
              <a:t>‹Nº›</a:t>
            </a:fld>
            <a:endParaRPr lang="es-ES"/>
          </a:p>
        </p:txBody>
      </p:sp>
    </p:spTree>
    <p:extLst>
      <p:ext uri="{BB962C8B-B14F-4D97-AF65-F5344CB8AC3E}">
        <p14:creationId xmlns:p14="http://schemas.microsoft.com/office/powerpoint/2010/main" val="2141216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583D56D-5062-BF41-9CDE-EFF99CB39B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F3A0584-7691-E946-A08E-3DE83D9F21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CBC5897-3E3C-AC44-A209-BB9C40E859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ES"/>
          </a:p>
        </p:txBody>
      </p:sp>
      <p:sp>
        <p:nvSpPr>
          <p:cNvPr id="5" name="Marcador de pie de página 4">
            <a:extLst>
              <a:ext uri="{FF2B5EF4-FFF2-40B4-BE49-F238E27FC236}">
                <a16:creationId xmlns:a16="http://schemas.microsoft.com/office/drawing/2014/main" id="{6F7B0E97-A153-3C42-B483-54A2848801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s-ES" dirty="0"/>
              <a:t>Título propio de Máster en Robótica y Sistemas Inteligentes</a:t>
            </a:r>
          </a:p>
        </p:txBody>
      </p:sp>
      <p:sp>
        <p:nvSpPr>
          <p:cNvPr id="6" name="Marcador de número de diapositiva 5">
            <a:extLst>
              <a:ext uri="{FF2B5EF4-FFF2-40B4-BE49-F238E27FC236}">
                <a16:creationId xmlns:a16="http://schemas.microsoft.com/office/drawing/2014/main" id="{5EC122C8-B93E-E24D-A165-732F3AD275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51361C-AF87-194C-B798-ECB5840BEEDE}" type="slidenum">
              <a:rPr lang="es-ES" smtClean="0"/>
              <a:t>‹Nº›</a:t>
            </a:fld>
            <a:endParaRPr lang="es-ES"/>
          </a:p>
        </p:txBody>
      </p:sp>
    </p:spTree>
    <p:extLst>
      <p:ext uri="{BB962C8B-B14F-4D97-AF65-F5344CB8AC3E}">
        <p14:creationId xmlns:p14="http://schemas.microsoft.com/office/powerpoint/2010/main" val="15303872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6.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hyperlink" Target="https://www.youtube.com/watch?v=kopoLzvh5jY"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hyperlink" Target="https://www.kaggle.com/andyxie/k-means-clustering-implementation-in-python" TargetMode="Externa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0.png"/><Relationship Id="rId7" Type="http://schemas.openxmlformats.org/officeDocument/2006/relationships/image" Target="../media/image12.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0.png"/><Relationship Id="rId4" Type="http://schemas.openxmlformats.org/officeDocument/2006/relationships/image" Target="../media/image90.png"/><Relationship Id="rId9" Type="http://schemas.openxmlformats.org/officeDocument/2006/relationships/image" Target="../media/image140.png"/></Relationships>
</file>

<file path=ppt/slides/_rels/slide43.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50.png"/><Relationship Id="rId7" Type="http://schemas.openxmlformats.org/officeDocument/2006/relationships/image" Target="../media/image18.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7.png"/><Relationship Id="rId4" Type="http://schemas.openxmlformats.org/officeDocument/2006/relationships/image" Target="../media/image161.png"/><Relationship Id="rId9" Type="http://schemas.openxmlformats.org/officeDocument/2006/relationships/image" Target="../media/image210.png"/></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DE29B1-FF68-C54B-869E-7CBDCC7A17E9}"/>
              </a:ext>
            </a:extLst>
          </p:cNvPr>
          <p:cNvSpPr>
            <a:spLocks noGrp="1"/>
          </p:cNvSpPr>
          <p:nvPr>
            <p:ph type="ctrTitle"/>
          </p:nvPr>
        </p:nvSpPr>
        <p:spPr>
          <a:xfrm>
            <a:off x="1524000" y="1415978"/>
            <a:ext cx="9144000" cy="2387600"/>
          </a:xfrm>
        </p:spPr>
        <p:txBody>
          <a:bodyPr/>
          <a:lstStyle/>
          <a:p>
            <a:r>
              <a:rPr lang="es-ES" dirty="0"/>
              <a:t>Introducción al Aprendizaje Automático</a:t>
            </a:r>
          </a:p>
        </p:txBody>
      </p:sp>
      <p:sp>
        <p:nvSpPr>
          <p:cNvPr id="3" name="Subtítulo 2">
            <a:extLst>
              <a:ext uri="{FF2B5EF4-FFF2-40B4-BE49-F238E27FC236}">
                <a16:creationId xmlns:a16="http://schemas.microsoft.com/office/drawing/2014/main" id="{328F76BB-5DDD-2A4B-AD6A-702A0630D05C}"/>
              </a:ext>
            </a:extLst>
          </p:cNvPr>
          <p:cNvSpPr>
            <a:spLocks noGrp="1"/>
          </p:cNvSpPr>
          <p:nvPr>
            <p:ph type="subTitle" idx="1"/>
          </p:nvPr>
        </p:nvSpPr>
        <p:spPr>
          <a:xfrm>
            <a:off x="1524000" y="4130544"/>
            <a:ext cx="9144000" cy="672011"/>
          </a:xfrm>
        </p:spPr>
        <p:txBody>
          <a:bodyPr/>
          <a:lstStyle/>
          <a:p>
            <a:r>
              <a:rPr lang="es-ES" dirty="0"/>
              <a:t>Ampliación de Aprendizaje Automático</a:t>
            </a:r>
          </a:p>
        </p:txBody>
      </p:sp>
    </p:spTree>
    <p:extLst>
      <p:ext uri="{BB962C8B-B14F-4D97-AF65-F5344CB8AC3E}">
        <p14:creationId xmlns:p14="http://schemas.microsoft.com/office/powerpoint/2010/main" val="632141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8D6CB9-8AB9-40D5-A6CD-DA3658F01A4F}"/>
              </a:ext>
            </a:extLst>
          </p:cNvPr>
          <p:cNvSpPr>
            <a:spLocks noGrp="1"/>
          </p:cNvSpPr>
          <p:nvPr>
            <p:ph type="title"/>
          </p:nvPr>
        </p:nvSpPr>
        <p:spPr/>
        <p:txBody>
          <a:bodyPr/>
          <a:lstStyle/>
          <a:p>
            <a:r>
              <a:rPr lang="es-ES" dirty="0"/>
              <a:t>¿Qué es el Machine </a:t>
            </a:r>
            <a:r>
              <a:rPr lang="es-ES" dirty="0" err="1"/>
              <a:t>Learning</a:t>
            </a:r>
            <a:r>
              <a:rPr lang="es-ES" dirty="0"/>
              <a:t>?</a:t>
            </a:r>
          </a:p>
        </p:txBody>
      </p:sp>
      <p:sp>
        <p:nvSpPr>
          <p:cNvPr id="4" name="Marcador de pie de página 3">
            <a:extLst>
              <a:ext uri="{FF2B5EF4-FFF2-40B4-BE49-F238E27FC236}">
                <a16:creationId xmlns:a16="http://schemas.microsoft.com/office/drawing/2014/main" id="{FBA95D07-0FFD-4ADC-BC52-26820CDDBD9C}"/>
              </a:ext>
            </a:extLst>
          </p:cNvPr>
          <p:cNvSpPr>
            <a:spLocks noGrp="1"/>
          </p:cNvSpPr>
          <p:nvPr>
            <p:ph type="ftr" sz="quarter" idx="11"/>
          </p:nvPr>
        </p:nvSpPr>
        <p:spPr/>
        <p:txBody>
          <a:bodyPr/>
          <a:lstStyle/>
          <a:p>
            <a:r>
              <a:rPr lang="es-ES"/>
              <a:t>Máster en Robótica y Sistemas Inteligentes</a:t>
            </a:r>
            <a:endParaRPr lang="es-ES" dirty="0"/>
          </a:p>
        </p:txBody>
      </p:sp>
      <p:sp>
        <p:nvSpPr>
          <p:cNvPr id="5" name="Marcador de número de diapositiva 4">
            <a:extLst>
              <a:ext uri="{FF2B5EF4-FFF2-40B4-BE49-F238E27FC236}">
                <a16:creationId xmlns:a16="http://schemas.microsoft.com/office/drawing/2014/main" id="{796E80BE-B61E-4612-AF03-E60FE0F26671}"/>
              </a:ext>
            </a:extLst>
          </p:cNvPr>
          <p:cNvSpPr>
            <a:spLocks noGrp="1"/>
          </p:cNvSpPr>
          <p:nvPr>
            <p:ph type="sldNum" sz="quarter" idx="12"/>
          </p:nvPr>
        </p:nvSpPr>
        <p:spPr/>
        <p:txBody>
          <a:bodyPr/>
          <a:lstStyle/>
          <a:p>
            <a:fld id="{7C51361C-AF87-194C-B798-ECB5840BEEDE}" type="slidenum">
              <a:rPr lang="es-ES" smtClean="0"/>
              <a:pPr/>
              <a:t>10</a:t>
            </a:fld>
            <a:r>
              <a:rPr lang="es-ES" dirty="0"/>
              <a:t> de 65</a:t>
            </a:r>
          </a:p>
        </p:txBody>
      </p:sp>
      <p:sp>
        <p:nvSpPr>
          <p:cNvPr id="6" name="Marcador de texto 5">
            <a:extLst>
              <a:ext uri="{FF2B5EF4-FFF2-40B4-BE49-F238E27FC236}">
                <a16:creationId xmlns:a16="http://schemas.microsoft.com/office/drawing/2014/main" id="{BA320887-D1DC-4EA2-BF59-611462800F63}"/>
              </a:ext>
            </a:extLst>
          </p:cNvPr>
          <p:cNvSpPr>
            <a:spLocks noGrp="1"/>
          </p:cNvSpPr>
          <p:nvPr>
            <p:ph type="body" sz="quarter" idx="13"/>
          </p:nvPr>
        </p:nvSpPr>
        <p:spPr/>
        <p:txBody>
          <a:bodyPr/>
          <a:lstStyle/>
          <a:p>
            <a:r>
              <a:rPr lang="es-ES" dirty="0"/>
              <a:t>Aprendizaje Supervisado</a:t>
            </a:r>
          </a:p>
        </p:txBody>
      </p:sp>
      <p:sp>
        <p:nvSpPr>
          <p:cNvPr id="10" name="Marcador de contenido 9">
            <a:extLst>
              <a:ext uri="{FF2B5EF4-FFF2-40B4-BE49-F238E27FC236}">
                <a16:creationId xmlns:a16="http://schemas.microsoft.com/office/drawing/2014/main" id="{88181572-DAF8-49E9-B1BB-B076B42A8190}"/>
              </a:ext>
            </a:extLst>
          </p:cNvPr>
          <p:cNvSpPr>
            <a:spLocks noGrp="1"/>
          </p:cNvSpPr>
          <p:nvPr>
            <p:ph idx="1"/>
          </p:nvPr>
        </p:nvSpPr>
        <p:spPr/>
        <p:txBody>
          <a:bodyPr/>
          <a:lstStyle/>
          <a:p>
            <a:pPr algn="just"/>
            <a:r>
              <a:rPr lang="es-ES" sz="1800" dirty="0">
                <a:latin typeface="Arial" panose="020B0604020202020204" pitchFamily="34" charset="0"/>
                <a:cs typeface="Arial" panose="020B0604020202020204" pitchFamily="34" charset="0"/>
              </a:rPr>
              <a:t>El </a:t>
            </a:r>
            <a:r>
              <a:rPr lang="es-ES" sz="1800" b="1" dirty="0">
                <a:latin typeface="Arial" panose="020B0604020202020204" pitchFamily="34" charset="0"/>
                <a:cs typeface="Arial" panose="020B0604020202020204" pitchFamily="34" charset="0"/>
              </a:rPr>
              <a:t>Aprendizaje Supervisado </a:t>
            </a:r>
            <a:r>
              <a:rPr lang="es-ES" sz="1800" dirty="0">
                <a:latin typeface="Arial" panose="020B0604020202020204" pitchFamily="34" charset="0"/>
                <a:cs typeface="Arial" panose="020B0604020202020204" pitchFamily="34" charset="0"/>
              </a:rPr>
              <a:t>representa el conjunto de algoritmos que se utilizan para clasificar o predecir los valores que se asocien con una instancia de  datos desconocida de manera automática a partir del entrenamiento de estos algoritmos con un conjunto de datos etiquetado del que se conoce su verdad absoluta.</a:t>
            </a:r>
          </a:p>
          <a:p>
            <a:pPr marL="0" indent="0" algn="just">
              <a:buNone/>
            </a:pPr>
            <a:endParaRPr lang="es-ES" sz="1800" dirty="0">
              <a:latin typeface="Arial" panose="020B0604020202020204" pitchFamily="34" charset="0"/>
              <a:cs typeface="Arial" panose="020B0604020202020204" pitchFamily="34" charset="0"/>
            </a:endParaRPr>
          </a:p>
          <a:p>
            <a:r>
              <a:rPr lang="es-ES" sz="1800" dirty="0">
                <a:latin typeface="Arial" panose="020B0604020202020204" pitchFamily="34" charset="0"/>
                <a:cs typeface="Arial" panose="020B0604020202020204" pitchFamily="34" charset="0"/>
              </a:rPr>
              <a:t>Esta disciplina se divide en dos categorías principales: </a:t>
            </a:r>
            <a:r>
              <a:rPr lang="es-ES" sz="1800" b="1" dirty="0">
                <a:latin typeface="Arial" panose="020B0604020202020204" pitchFamily="34" charset="0"/>
                <a:cs typeface="Arial" panose="020B0604020202020204" pitchFamily="34" charset="0"/>
              </a:rPr>
              <a:t>Clasificación </a:t>
            </a:r>
            <a:r>
              <a:rPr lang="es-ES" sz="1800" dirty="0">
                <a:latin typeface="Arial" panose="020B0604020202020204" pitchFamily="34" charset="0"/>
                <a:cs typeface="Arial" panose="020B0604020202020204" pitchFamily="34" charset="0"/>
              </a:rPr>
              <a:t>y </a:t>
            </a:r>
            <a:r>
              <a:rPr lang="es-ES" sz="1800" b="1" dirty="0">
                <a:latin typeface="Arial" panose="020B0604020202020204" pitchFamily="34" charset="0"/>
                <a:cs typeface="Arial" panose="020B0604020202020204" pitchFamily="34" charset="0"/>
              </a:rPr>
              <a:t>Regresión</a:t>
            </a:r>
            <a:r>
              <a:rPr lang="es-ES" sz="1800" dirty="0">
                <a:latin typeface="Arial" panose="020B0604020202020204" pitchFamily="34" charset="0"/>
                <a:cs typeface="Arial" panose="020B0604020202020204" pitchFamily="34" charset="0"/>
              </a:rPr>
              <a:t>.</a:t>
            </a:r>
          </a:p>
          <a:p>
            <a:endParaRPr lang="es-ES" sz="1800" dirty="0">
              <a:latin typeface="Arial" panose="020B0604020202020204" pitchFamily="34" charset="0"/>
              <a:cs typeface="Arial" panose="020B0604020202020204" pitchFamily="34" charset="0"/>
            </a:endParaRPr>
          </a:p>
          <a:p>
            <a:pPr marL="800100" lvl="1" indent="-342900">
              <a:buFont typeface="+mj-lt"/>
              <a:buAutoNum type="arabicPeriod"/>
            </a:pPr>
            <a:r>
              <a:rPr lang="es-ES" sz="1400" b="1" dirty="0">
                <a:latin typeface="Arial" panose="020B0604020202020204" pitchFamily="34" charset="0"/>
                <a:cs typeface="Arial" panose="020B0604020202020204" pitchFamily="34" charset="0"/>
              </a:rPr>
              <a:t>Clasificación</a:t>
            </a:r>
            <a:r>
              <a:rPr lang="es-ES" sz="1400" dirty="0">
                <a:latin typeface="Arial" panose="020B0604020202020204" pitchFamily="34" charset="0"/>
                <a:cs typeface="Arial" panose="020B0604020202020204" pitchFamily="34" charset="0"/>
              </a:rPr>
              <a:t>: Consiste en utilizar los datos de los atributos que recopilamos sobre una nueva instancia desconocida con el fin de poder etiquetarla con unas clases objetivo para las que los algoritmos han sido entrenados. </a:t>
            </a:r>
          </a:p>
        </p:txBody>
      </p:sp>
      <p:pic>
        <p:nvPicPr>
          <p:cNvPr id="6148" name="Picture 4" descr="Understanding Cancer using Machine Learning | by Pier Paolo Ippolito |  Towards Data Science">
            <a:extLst>
              <a:ext uri="{FF2B5EF4-FFF2-40B4-BE49-F238E27FC236}">
                <a16:creationId xmlns:a16="http://schemas.microsoft.com/office/drawing/2014/main" id="{576A1E21-BBF9-4C02-A666-4122B8B619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6462" y="4425140"/>
            <a:ext cx="3544786" cy="199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100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7FED7A-34F0-476C-85F6-114925BF8FAE}"/>
              </a:ext>
            </a:extLst>
          </p:cNvPr>
          <p:cNvSpPr>
            <a:spLocks noGrp="1"/>
          </p:cNvSpPr>
          <p:nvPr>
            <p:ph type="title"/>
          </p:nvPr>
        </p:nvSpPr>
        <p:spPr/>
        <p:txBody>
          <a:bodyPr/>
          <a:lstStyle/>
          <a:p>
            <a:r>
              <a:rPr lang="es-ES" dirty="0"/>
              <a:t>¿Qué es el Machine </a:t>
            </a:r>
            <a:r>
              <a:rPr lang="es-ES" dirty="0" err="1"/>
              <a:t>Learning</a:t>
            </a:r>
            <a:r>
              <a:rPr lang="es-ES" dirty="0"/>
              <a:t>?</a:t>
            </a:r>
          </a:p>
        </p:txBody>
      </p:sp>
      <p:sp>
        <p:nvSpPr>
          <p:cNvPr id="3" name="Marcador de contenido 2">
            <a:extLst>
              <a:ext uri="{FF2B5EF4-FFF2-40B4-BE49-F238E27FC236}">
                <a16:creationId xmlns:a16="http://schemas.microsoft.com/office/drawing/2014/main" id="{5B77377A-C8F6-4463-A96A-31957FCCB750}"/>
              </a:ext>
            </a:extLst>
          </p:cNvPr>
          <p:cNvSpPr>
            <a:spLocks noGrp="1"/>
          </p:cNvSpPr>
          <p:nvPr>
            <p:ph idx="1"/>
          </p:nvPr>
        </p:nvSpPr>
        <p:spPr/>
        <p:txBody>
          <a:bodyPr/>
          <a:lstStyle/>
          <a:p>
            <a:pPr marL="971550" lvl="1" indent="-514350" algn="just">
              <a:buFont typeface="+mj-lt"/>
              <a:buAutoNum type="arabicPeriod" startAt="2"/>
            </a:pPr>
            <a:r>
              <a:rPr lang="es-ES" sz="1400" b="1" dirty="0">
                <a:latin typeface="Arial" panose="020B0604020202020204" pitchFamily="34" charset="0"/>
                <a:cs typeface="Arial" panose="020B0604020202020204" pitchFamily="34" charset="0"/>
              </a:rPr>
              <a:t>Regresión</a:t>
            </a:r>
            <a:r>
              <a:rPr lang="es-ES" sz="1400" dirty="0">
                <a:latin typeface="Arial" panose="020B0604020202020204" pitchFamily="34" charset="0"/>
                <a:cs typeface="Arial" panose="020B0604020202020204" pitchFamily="34" charset="0"/>
              </a:rPr>
              <a:t>: Consiste en determinar valores cuantitativos asociados con características no determinadas (no medidas de forma directa) en las instancias de datos desconocidas que se estén analizando. </a:t>
            </a:r>
          </a:p>
          <a:p>
            <a:pPr marL="971550" lvl="1" indent="-514350" algn="just">
              <a:buFont typeface="+mj-lt"/>
              <a:buAutoNum type="arabicPeriod" startAt="2"/>
            </a:pPr>
            <a:endParaRPr lang="es-ES" sz="1400" dirty="0">
              <a:latin typeface="Arial" panose="020B0604020202020204" pitchFamily="34" charset="0"/>
              <a:cs typeface="Arial" panose="020B0604020202020204" pitchFamily="34" charset="0"/>
            </a:endParaRPr>
          </a:p>
          <a:p>
            <a:pPr marL="971550" lvl="1" indent="-514350" algn="just">
              <a:buFont typeface="+mj-lt"/>
              <a:buAutoNum type="arabicPeriod" startAt="2"/>
            </a:pPr>
            <a:endParaRPr lang="es-ES" sz="1400" dirty="0">
              <a:latin typeface="Arial" panose="020B0604020202020204" pitchFamily="34" charset="0"/>
              <a:cs typeface="Arial" panose="020B0604020202020204" pitchFamily="34" charset="0"/>
            </a:endParaRPr>
          </a:p>
          <a:p>
            <a:pPr marL="971550" lvl="1" indent="-514350" algn="just">
              <a:buFont typeface="+mj-lt"/>
              <a:buAutoNum type="arabicPeriod" startAt="2"/>
            </a:pPr>
            <a:endParaRPr lang="es-ES" sz="1400" dirty="0">
              <a:latin typeface="Arial" panose="020B0604020202020204" pitchFamily="34" charset="0"/>
              <a:cs typeface="Arial" panose="020B0604020202020204" pitchFamily="34" charset="0"/>
            </a:endParaRPr>
          </a:p>
          <a:p>
            <a:pPr marL="971550" lvl="1" indent="-514350" algn="just">
              <a:buFont typeface="+mj-lt"/>
              <a:buAutoNum type="arabicPeriod" startAt="2"/>
            </a:pPr>
            <a:endParaRPr lang="es-ES" sz="1400" dirty="0">
              <a:latin typeface="Arial" panose="020B0604020202020204" pitchFamily="34" charset="0"/>
              <a:cs typeface="Arial" panose="020B0604020202020204" pitchFamily="34" charset="0"/>
            </a:endParaRPr>
          </a:p>
          <a:p>
            <a:pPr marL="971550" lvl="1" indent="-514350" algn="just">
              <a:buFont typeface="+mj-lt"/>
              <a:buAutoNum type="arabicPeriod" startAt="2"/>
            </a:pPr>
            <a:endParaRPr lang="es-ES" sz="1400" dirty="0">
              <a:latin typeface="Arial" panose="020B0604020202020204" pitchFamily="34" charset="0"/>
              <a:cs typeface="Arial" panose="020B0604020202020204" pitchFamily="34" charset="0"/>
            </a:endParaRPr>
          </a:p>
          <a:p>
            <a:pPr marL="971550" lvl="1" indent="-514350" algn="just">
              <a:buFont typeface="+mj-lt"/>
              <a:buAutoNum type="arabicPeriod" startAt="2"/>
            </a:pPr>
            <a:endParaRPr lang="es-ES" sz="1400" dirty="0">
              <a:latin typeface="Arial" panose="020B0604020202020204" pitchFamily="34" charset="0"/>
              <a:cs typeface="Arial" panose="020B0604020202020204" pitchFamily="34" charset="0"/>
            </a:endParaRPr>
          </a:p>
          <a:p>
            <a:pPr marL="971550" lvl="1" indent="-514350" algn="just">
              <a:buFont typeface="+mj-lt"/>
              <a:buAutoNum type="arabicPeriod" startAt="2"/>
            </a:pPr>
            <a:endParaRPr lang="es-ES" sz="1400" dirty="0">
              <a:latin typeface="Arial" panose="020B0604020202020204" pitchFamily="34" charset="0"/>
              <a:cs typeface="Arial" panose="020B0604020202020204" pitchFamily="34" charset="0"/>
            </a:endParaRPr>
          </a:p>
          <a:p>
            <a:pPr marL="971550" lvl="1" indent="-514350" algn="just">
              <a:buFont typeface="+mj-lt"/>
              <a:buAutoNum type="arabicPeriod" startAt="2"/>
            </a:pPr>
            <a:endParaRPr lang="es-ES" sz="1400" dirty="0">
              <a:latin typeface="Arial" panose="020B0604020202020204" pitchFamily="34" charset="0"/>
              <a:cs typeface="Arial" panose="020B0604020202020204" pitchFamily="34" charset="0"/>
            </a:endParaRPr>
          </a:p>
          <a:p>
            <a:pPr marL="971550" lvl="1" indent="-514350" algn="just">
              <a:buFont typeface="+mj-lt"/>
              <a:buAutoNum type="arabicPeriod" startAt="2"/>
            </a:pPr>
            <a:endParaRPr lang="es-ES" sz="1400" dirty="0">
              <a:latin typeface="Arial" panose="020B0604020202020204" pitchFamily="34" charset="0"/>
              <a:cs typeface="Arial" panose="020B0604020202020204" pitchFamily="34" charset="0"/>
            </a:endParaRPr>
          </a:p>
          <a:p>
            <a:pPr marL="971550" lvl="1" indent="-514350" algn="just">
              <a:buFont typeface="+mj-lt"/>
              <a:buAutoNum type="arabicPeriod" startAt="2"/>
            </a:pPr>
            <a:endParaRPr lang="es-ES" sz="1400" dirty="0">
              <a:latin typeface="Arial" panose="020B0604020202020204" pitchFamily="34" charset="0"/>
              <a:cs typeface="Arial" panose="020B0604020202020204" pitchFamily="34" charset="0"/>
            </a:endParaRPr>
          </a:p>
          <a:p>
            <a:pPr marL="971550" lvl="1" indent="-514350" algn="just">
              <a:buFont typeface="+mj-lt"/>
              <a:buAutoNum type="arabicPeriod" startAt="2"/>
            </a:pPr>
            <a:endParaRPr lang="es-ES" sz="1400" dirty="0">
              <a:latin typeface="Arial" panose="020B0604020202020204" pitchFamily="34" charset="0"/>
              <a:cs typeface="Arial" panose="020B0604020202020204" pitchFamily="34" charset="0"/>
            </a:endParaRPr>
          </a:p>
        </p:txBody>
      </p:sp>
      <p:sp>
        <p:nvSpPr>
          <p:cNvPr id="4" name="Marcador de pie de página 3">
            <a:extLst>
              <a:ext uri="{FF2B5EF4-FFF2-40B4-BE49-F238E27FC236}">
                <a16:creationId xmlns:a16="http://schemas.microsoft.com/office/drawing/2014/main" id="{E4F40A9A-B027-48C4-BF63-C5DCEFAC330D}"/>
              </a:ext>
            </a:extLst>
          </p:cNvPr>
          <p:cNvSpPr>
            <a:spLocks noGrp="1"/>
          </p:cNvSpPr>
          <p:nvPr>
            <p:ph type="ftr" sz="quarter" idx="11"/>
          </p:nvPr>
        </p:nvSpPr>
        <p:spPr/>
        <p:txBody>
          <a:bodyPr/>
          <a:lstStyle/>
          <a:p>
            <a:r>
              <a:rPr lang="es-ES"/>
              <a:t>Máster en Robótica y Sistemas Inteligentes</a:t>
            </a:r>
            <a:endParaRPr lang="es-ES" dirty="0"/>
          </a:p>
        </p:txBody>
      </p:sp>
      <p:sp>
        <p:nvSpPr>
          <p:cNvPr id="5" name="Marcador de número de diapositiva 4">
            <a:extLst>
              <a:ext uri="{FF2B5EF4-FFF2-40B4-BE49-F238E27FC236}">
                <a16:creationId xmlns:a16="http://schemas.microsoft.com/office/drawing/2014/main" id="{32C56E00-B274-41A7-BB0B-B70BBEEFFA76}"/>
              </a:ext>
            </a:extLst>
          </p:cNvPr>
          <p:cNvSpPr>
            <a:spLocks noGrp="1"/>
          </p:cNvSpPr>
          <p:nvPr>
            <p:ph type="sldNum" sz="quarter" idx="12"/>
          </p:nvPr>
        </p:nvSpPr>
        <p:spPr/>
        <p:txBody>
          <a:bodyPr/>
          <a:lstStyle/>
          <a:p>
            <a:fld id="{7C51361C-AF87-194C-B798-ECB5840BEEDE}" type="slidenum">
              <a:rPr lang="es-ES" smtClean="0"/>
              <a:pPr/>
              <a:t>11</a:t>
            </a:fld>
            <a:r>
              <a:rPr lang="es-ES" dirty="0"/>
              <a:t> de 65</a:t>
            </a:r>
          </a:p>
        </p:txBody>
      </p:sp>
      <p:sp>
        <p:nvSpPr>
          <p:cNvPr id="6" name="Marcador de texto 5">
            <a:extLst>
              <a:ext uri="{FF2B5EF4-FFF2-40B4-BE49-F238E27FC236}">
                <a16:creationId xmlns:a16="http://schemas.microsoft.com/office/drawing/2014/main" id="{5CB932D4-1517-4CCA-8CA8-A4E937447300}"/>
              </a:ext>
            </a:extLst>
          </p:cNvPr>
          <p:cNvSpPr>
            <a:spLocks noGrp="1"/>
          </p:cNvSpPr>
          <p:nvPr>
            <p:ph type="body" sz="quarter" idx="13"/>
          </p:nvPr>
        </p:nvSpPr>
        <p:spPr/>
        <p:txBody>
          <a:bodyPr/>
          <a:lstStyle/>
          <a:p>
            <a:r>
              <a:rPr lang="es-ES" dirty="0"/>
              <a:t>Aprendizaje Supervisado</a:t>
            </a:r>
          </a:p>
        </p:txBody>
      </p:sp>
      <p:pic>
        <p:nvPicPr>
          <p:cNvPr id="7" name="Imagen 6">
            <a:extLst>
              <a:ext uri="{FF2B5EF4-FFF2-40B4-BE49-F238E27FC236}">
                <a16:creationId xmlns:a16="http://schemas.microsoft.com/office/drawing/2014/main" id="{C1F8681F-9BD8-4C55-B9D2-F382489992CD}"/>
              </a:ext>
            </a:extLst>
          </p:cNvPr>
          <p:cNvPicPr>
            <a:picLocks noChangeAspect="1"/>
          </p:cNvPicPr>
          <p:nvPr/>
        </p:nvPicPr>
        <p:blipFill>
          <a:blip r:embed="rId2"/>
          <a:stretch>
            <a:fillRect/>
          </a:stretch>
        </p:blipFill>
        <p:spPr>
          <a:xfrm>
            <a:off x="4620018" y="2626027"/>
            <a:ext cx="2951964" cy="3123001"/>
          </a:xfrm>
          <a:prstGeom prst="rect">
            <a:avLst/>
          </a:prstGeom>
        </p:spPr>
      </p:pic>
    </p:spTree>
    <p:extLst>
      <p:ext uri="{BB962C8B-B14F-4D97-AF65-F5344CB8AC3E}">
        <p14:creationId xmlns:p14="http://schemas.microsoft.com/office/powerpoint/2010/main" val="2616959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0CF532-45A5-4B9B-AF30-11E0EE6627B7}"/>
              </a:ext>
            </a:extLst>
          </p:cNvPr>
          <p:cNvSpPr>
            <a:spLocks noGrp="1"/>
          </p:cNvSpPr>
          <p:nvPr>
            <p:ph type="title"/>
          </p:nvPr>
        </p:nvSpPr>
        <p:spPr/>
        <p:txBody>
          <a:bodyPr/>
          <a:lstStyle/>
          <a:p>
            <a:r>
              <a:rPr lang="es-ES" dirty="0"/>
              <a:t>¿Qué es el Machine </a:t>
            </a:r>
            <a:r>
              <a:rPr lang="es-ES" dirty="0" err="1"/>
              <a:t>Learning</a:t>
            </a:r>
            <a:r>
              <a:rPr lang="es-ES" dirty="0"/>
              <a:t>?</a:t>
            </a:r>
          </a:p>
        </p:txBody>
      </p:sp>
      <p:sp>
        <p:nvSpPr>
          <p:cNvPr id="3" name="Marcador de contenido 2">
            <a:extLst>
              <a:ext uri="{FF2B5EF4-FFF2-40B4-BE49-F238E27FC236}">
                <a16:creationId xmlns:a16="http://schemas.microsoft.com/office/drawing/2014/main" id="{2E0D8A28-A585-44BE-86A4-421D3BAE465B}"/>
              </a:ext>
            </a:extLst>
          </p:cNvPr>
          <p:cNvSpPr>
            <a:spLocks noGrp="1"/>
          </p:cNvSpPr>
          <p:nvPr>
            <p:ph idx="1"/>
          </p:nvPr>
        </p:nvSpPr>
        <p:spPr/>
        <p:txBody>
          <a:bodyPr>
            <a:normAutofit/>
          </a:bodyPr>
          <a:lstStyle/>
          <a:p>
            <a:pPr algn="just"/>
            <a:r>
              <a:rPr lang="es-ES" sz="1800" dirty="0">
                <a:latin typeface="Arial" panose="020B0604020202020204" pitchFamily="34" charset="0"/>
                <a:cs typeface="Arial" panose="020B0604020202020204" pitchFamily="34" charset="0"/>
              </a:rPr>
              <a:t>De </a:t>
            </a:r>
            <a:r>
              <a:rPr lang="es-ES" sz="1800" dirty="0"/>
              <a:t>forma matemática, la clasificación se puede definir como el uso de algoritmos que permiten definir las fronteras (rectas/planos/hiperplanos) que separan las clases objeto de predicción a través de los algoritmos empleados para etiquetar datos desconocidos.</a:t>
            </a:r>
          </a:p>
          <a:p>
            <a:pPr algn="just"/>
            <a:endParaRPr lang="es-ES" sz="1800" dirty="0"/>
          </a:p>
          <a:p>
            <a:pPr algn="just"/>
            <a:r>
              <a:rPr lang="es-ES" sz="1800" dirty="0"/>
              <a:t>Del mismo modo, la regresión se vincula con la obtención de las curvas espaciales que mejor ajusten la determinación de los valores de ciertas clases desconocidas a partir de los datos medidos disponibles de atributos que se encuentran relacionados con la clase que se pretende predecir. </a:t>
            </a:r>
          </a:p>
          <a:p>
            <a:endParaRPr lang="es-ES" sz="1800" dirty="0">
              <a:latin typeface="Arial" panose="020B0604020202020204" pitchFamily="34" charset="0"/>
              <a:cs typeface="Arial" panose="020B0604020202020204" pitchFamily="34" charset="0"/>
            </a:endParaRPr>
          </a:p>
        </p:txBody>
      </p:sp>
      <p:sp>
        <p:nvSpPr>
          <p:cNvPr id="4" name="Marcador de pie de página 3">
            <a:extLst>
              <a:ext uri="{FF2B5EF4-FFF2-40B4-BE49-F238E27FC236}">
                <a16:creationId xmlns:a16="http://schemas.microsoft.com/office/drawing/2014/main" id="{7F01D881-5D89-479C-B06B-F71C0136C5F6}"/>
              </a:ext>
            </a:extLst>
          </p:cNvPr>
          <p:cNvSpPr>
            <a:spLocks noGrp="1"/>
          </p:cNvSpPr>
          <p:nvPr>
            <p:ph type="ftr" sz="quarter" idx="11"/>
          </p:nvPr>
        </p:nvSpPr>
        <p:spPr/>
        <p:txBody>
          <a:bodyPr/>
          <a:lstStyle/>
          <a:p>
            <a:r>
              <a:rPr lang="es-ES"/>
              <a:t>Máster en Robótica y Sistemas Inteligentes</a:t>
            </a:r>
            <a:endParaRPr lang="es-ES" dirty="0"/>
          </a:p>
        </p:txBody>
      </p:sp>
      <p:sp>
        <p:nvSpPr>
          <p:cNvPr id="5" name="Marcador de número de diapositiva 4">
            <a:extLst>
              <a:ext uri="{FF2B5EF4-FFF2-40B4-BE49-F238E27FC236}">
                <a16:creationId xmlns:a16="http://schemas.microsoft.com/office/drawing/2014/main" id="{B0F154E3-322C-4697-A0B8-13B79A886C3E}"/>
              </a:ext>
            </a:extLst>
          </p:cNvPr>
          <p:cNvSpPr>
            <a:spLocks noGrp="1"/>
          </p:cNvSpPr>
          <p:nvPr>
            <p:ph type="sldNum" sz="quarter" idx="12"/>
          </p:nvPr>
        </p:nvSpPr>
        <p:spPr/>
        <p:txBody>
          <a:bodyPr/>
          <a:lstStyle/>
          <a:p>
            <a:fld id="{7C51361C-AF87-194C-B798-ECB5840BEEDE}" type="slidenum">
              <a:rPr lang="es-ES" smtClean="0"/>
              <a:pPr/>
              <a:t>12</a:t>
            </a:fld>
            <a:r>
              <a:rPr lang="es-ES" dirty="0"/>
              <a:t> de 65</a:t>
            </a:r>
          </a:p>
        </p:txBody>
      </p:sp>
      <p:sp>
        <p:nvSpPr>
          <p:cNvPr id="6" name="Marcador de texto 5">
            <a:extLst>
              <a:ext uri="{FF2B5EF4-FFF2-40B4-BE49-F238E27FC236}">
                <a16:creationId xmlns:a16="http://schemas.microsoft.com/office/drawing/2014/main" id="{CABB3656-041A-4FBC-9101-706B95084CF2}"/>
              </a:ext>
            </a:extLst>
          </p:cNvPr>
          <p:cNvSpPr>
            <a:spLocks noGrp="1"/>
          </p:cNvSpPr>
          <p:nvPr>
            <p:ph type="body" sz="quarter" idx="13"/>
          </p:nvPr>
        </p:nvSpPr>
        <p:spPr/>
        <p:txBody>
          <a:bodyPr/>
          <a:lstStyle/>
          <a:p>
            <a:r>
              <a:rPr lang="es-ES" dirty="0"/>
              <a:t>Aprendizaje Supervisado</a:t>
            </a:r>
          </a:p>
          <a:p>
            <a:endParaRPr lang="es-ES" dirty="0"/>
          </a:p>
        </p:txBody>
      </p:sp>
      <p:pic>
        <p:nvPicPr>
          <p:cNvPr id="7" name="Imagen 6">
            <a:extLst>
              <a:ext uri="{FF2B5EF4-FFF2-40B4-BE49-F238E27FC236}">
                <a16:creationId xmlns:a16="http://schemas.microsoft.com/office/drawing/2014/main" id="{EB1145A0-8811-40C1-8439-4BE6ECC7F148}"/>
              </a:ext>
            </a:extLst>
          </p:cNvPr>
          <p:cNvPicPr>
            <a:picLocks noChangeAspect="1"/>
          </p:cNvPicPr>
          <p:nvPr/>
        </p:nvPicPr>
        <p:blipFill>
          <a:blip r:embed="rId2"/>
          <a:stretch>
            <a:fillRect/>
          </a:stretch>
        </p:blipFill>
        <p:spPr>
          <a:xfrm>
            <a:off x="3971925" y="4052888"/>
            <a:ext cx="4248150" cy="2124075"/>
          </a:xfrm>
          <a:prstGeom prst="rect">
            <a:avLst/>
          </a:prstGeom>
        </p:spPr>
      </p:pic>
    </p:spTree>
    <p:extLst>
      <p:ext uri="{BB962C8B-B14F-4D97-AF65-F5344CB8AC3E}">
        <p14:creationId xmlns:p14="http://schemas.microsoft.com/office/powerpoint/2010/main" val="1984384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27FBEC-6C93-4F6A-BFF6-06D285DEF7C6}"/>
              </a:ext>
            </a:extLst>
          </p:cNvPr>
          <p:cNvSpPr>
            <a:spLocks noGrp="1"/>
          </p:cNvSpPr>
          <p:nvPr>
            <p:ph type="title"/>
          </p:nvPr>
        </p:nvSpPr>
        <p:spPr/>
        <p:txBody>
          <a:bodyPr/>
          <a:lstStyle/>
          <a:p>
            <a:r>
              <a:rPr lang="es-ES" dirty="0"/>
              <a:t>¿Qué es el Machine </a:t>
            </a:r>
            <a:r>
              <a:rPr lang="es-ES" dirty="0" err="1"/>
              <a:t>Learning</a:t>
            </a:r>
            <a:r>
              <a:rPr lang="es-ES" dirty="0"/>
              <a:t>?</a:t>
            </a:r>
          </a:p>
        </p:txBody>
      </p:sp>
      <p:sp>
        <p:nvSpPr>
          <p:cNvPr id="3" name="Marcador de contenido 2">
            <a:extLst>
              <a:ext uri="{FF2B5EF4-FFF2-40B4-BE49-F238E27FC236}">
                <a16:creationId xmlns:a16="http://schemas.microsoft.com/office/drawing/2014/main" id="{B605F1AF-530B-4DC1-A362-BAC8DFBE11D6}"/>
              </a:ext>
            </a:extLst>
          </p:cNvPr>
          <p:cNvSpPr>
            <a:spLocks noGrp="1"/>
          </p:cNvSpPr>
          <p:nvPr>
            <p:ph idx="1"/>
          </p:nvPr>
        </p:nvSpPr>
        <p:spPr/>
        <p:txBody>
          <a:bodyPr/>
          <a:lstStyle/>
          <a:p>
            <a:pPr algn="just"/>
            <a:r>
              <a:rPr lang="es-ES" sz="1800" dirty="0">
                <a:latin typeface="Arial" panose="020B0604020202020204" pitchFamily="34" charset="0"/>
                <a:cs typeface="Arial" panose="020B0604020202020204" pitchFamily="34" charset="0"/>
              </a:rPr>
              <a:t>En</a:t>
            </a:r>
            <a:r>
              <a:rPr lang="es-ES" sz="1800" dirty="0"/>
              <a:t> o</a:t>
            </a:r>
            <a:r>
              <a:rPr lang="es-ES" sz="1800" dirty="0">
                <a:latin typeface="Arial" panose="020B0604020202020204" pitchFamily="34" charset="0"/>
                <a:cs typeface="Arial" panose="020B0604020202020204" pitchFamily="34" charset="0"/>
              </a:rPr>
              <a:t>casione</a:t>
            </a:r>
            <a:r>
              <a:rPr lang="es-ES" sz="1800" dirty="0"/>
              <a:t>s no se dispone de un etiquetado de los datos para poder aplicar los algoritmos de Aprendizaje Supervisado y con ello poder extraer características ocultas de interés en los datos.</a:t>
            </a:r>
          </a:p>
          <a:p>
            <a:pPr algn="just"/>
            <a:endParaRPr lang="es-ES" sz="1800" dirty="0">
              <a:latin typeface="Arial" panose="020B0604020202020204" pitchFamily="34" charset="0"/>
              <a:cs typeface="Arial" panose="020B0604020202020204" pitchFamily="34" charset="0"/>
            </a:endParaRPr>
          </a:p>
          <a:p>
            <a:pPr algn="just"/>
            <a:r>
              <a:rPr lang="es-ES" sz="1800" dirty="0">
                <a:latin typeface="Arial" panose="020B0604020202020204" pitchFamily="34" charset="0"/>
                <a:cs typeface="Arial" panose="020B0604020202020204" pitchFamily="34" charset="0"/>
              </a:rPr>
              <a:t>Esto resulta muy complicado cuando se trabaja con grandes volúmenes de datos o cuando no se ha encontrado o se desconocen las características ocultas de relevancia que permiten procesar y generar conocimiento a partir de un conjunto de datos.</a:t>
            </a:r>
          </a:p>
          <a:p>
            <a:pPr algn="just"/>
            <a:endParaRPr lang="es-ES" sz="1800" dirty="0">
              <a:latin typeface="Arial" panose="020B0604020202020204" pitchFamily="34" charset="0"/>
              <a:cs typeface="Arial" panose="020B0604020202020204" pitchFamily="34" charset="0"/>
            </a:endParaRPr>
          </a:p>
          <a:p>
            <a:pPr algn="just"/>
            <a:r>
              <a:rPr lang="es-ES" sz="1800" dirty="0">
                <a:latin typeface="Arial" panose="020B0604020202020204" pitchFamily="34" charset="0"/>
                <a:cs typeface="Arial" panose="020B0604020202020204" pitchFamily="34" charset="0"/>
              </a:rPr>
              <a:t>Incluso, en clases amplias (una vez etiquetadas) puede ser necesario profundizar en mayor medida para predecir subclases dentro de la clase principal sin que los algoritmos de aprendizaje supervisado hayan sido entrenados para esta tarea.</a:t>
            </a:r>
          </a:p>
          <a:p>
            <a:pPr algn="just"/>
            <a:endParaRPr lang="es-ES" sz="1800" dirty="0">
              <a:latin typeface="Arial" panose="020B0604020202020204" pitchFamily="34" charset="0"/>
              <a:cs typeface="Arial" panose="020B0604020202020204" pitchFamily="34" charset="0"/>
            </a:endParaRPr>
          </a:p>
          <a:p>
            <a:pPr algn="just"/>
            <a:r>
              <a:rPr lang="es-ES" sz="1800" dirty="0">
                <a:latin typeface="Arial" panose="020B0604020202020204" pitchFamily="34" charset="0"/>
                <a:cs typeface="Arial" panose="020B0604020202020204" pitchFamily="34" charset="0"/>
              </a:rPr>
              <a:t>También, cuando se trabaja con grandes volúmenes de datos, existen similitudes entre atributos medidos (con valores similares y variación similar) que provocan un desbalanceo en los datos clasificados con los algoritmos de Aprendizaje Supervisado.</a:t>
            </a:r>
          </a:p>
        </p:txBody>
      </p:sp>
      <p:sp>
        <p:nvSpPr>
          <p:cNvPr id="4" name="Marcador de pie de página 3">
            <a:extLst>
              <a:ext uri="{FF2B5EF4-FFF2-40B4-BE49-F238E27FC236}">
                <a16:creationId xmlns:a16="http://schemas.microsoft.com/office/drawing/2014/main" id="{359BA8B4-0217-4B42-9440-330B1023D649}"/>
              </a:ext>
            </a:extLst>
          </p:cNvPr>
          <p:cNvSpPr>
            <a:spLocks noGrp="1"/>
          </p:cNvSpPr>
          <p:nvPr>
            <p:ph type="ftr" sz="quarter" idx="11"/>
          </p:nvPr>
        </p:nvSpPr>
        <p:spPr/>
        <p:txBody>
          <a:bodyPr/>
          <a:lstStyle/>
          <a:p>
            <a:r>
              <a:rPr lang="es-ES"/>
              <a:t>Máster en Robótica y Sistemas Inteligentes</a:t>
            </a:r>
            <a:endParaRPr lang="es-ES" dirty="0"/>
          </a:p>
        </p:txBody>
      </p:sp>
      <p:sp>
        <p:nvSpPr>
          <p:cNvPr id="5" name="Marcador de número de diapositiva 4">
            <a:extLst>
              <a:ext uri="{FF2B5EF4-FFF2-40B4-BE49-F238E27FC236}">
                <a16:creationId xmlns:a16="http://schemas.microsoft.com/office/drawing/2014/main" id="{DC834507-3817-4860-A4E5-9716ABC9D16C}"/>
              </a:ext>
            </a:extLst>
          </p:cNvPr>
          <p:cNvSpPr>
            <a:spLocks noGrp="1"/>
          </p:cNvSpPr>
          <p:nvPr>
            <p:ph type="sldNum" sz="quarter" idx="12"/>
          </p:nvPr>
        </p:nvSpPr>
        <p:spPr/>
        <p:txBody>
          <a:bodyPr/>
          <a:lstStyle/>
          <a:p>
            <a:fld id="{7C51361C-AF87-194C-B798-ECB5840BEEDE}" type="slidenum">
              <a:rPr lang="es-ES" smtClean="0"/>
              <a:pPr/>
              <a:t>13</a:t>
            </a:fld>
            <a:r>
              <a:rPr lang="es-ES" dirty="0"/>
              <a:t> de 65</a:t>
            </a:r>
          </a:p>
        </p:txBody>
      </p:sp>
      <p:sp>
        <p:nvSpPr>
          <p:cNvPr id="6" name="Marcador de texto 5">
            <a:extLst>
              <a:ext uri="{FF2B5EF4-FFF2-40B4-BE49-F238E27FC236}">
                <a16:creationId xmlns:a16="http://schemas.microsoft.com/office/drawing/2014/main" id="{D6279CE3-1802-442E-A84F-A3EA09560A0C}"/>
              </a:ext>
            </a:extLst>
          </p:cNvPr>
          <p:cNvSpPr>
            <a:spLocks noGrp="1"/>
          </p:cNvSpPr>
          <p:nvPr>
            <p:ph type="body" sz="quarter" idx="13"/>
          </p:nvPr>
        </p:nvSpPr>
        <p:spPr/>
        <p:txBody>
          <a:bodyPr/>
          <a:lstStyle/>
          <a:p>
            <a:r>
              <a:rPr lang="es-ES" dirty="0"/>
              <a:t>Aprendizaje No Supervisado</a:t>
            </a:r>
          </a:p>
        </p:txBody>
      </p:sp>
    </p:spTree>
    <p:extLst>
      <p:ext uri="{BB962C8B-B14F-4D97-AF65-F5344CB8AC3E}">
        <p14:creationId xmlns:p14="http://schemas.microsoft.com/office/powerpoint/2010/main" val="3326023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27FBEC-6C93-4F6A-BFF6-06D285DEF7C6}"/>
              </a:ext>
            </a:extLst>
          </p:cNvPr>
          <p:cNvSpPr>
            <a:spLocks noGrp="1"/>
          </p:cNvSpPr>
          <p:nvPr>
            <p:ph type="title"/>
          </p:nvPr>
        </p:nvSpPr>
        <p:spPr/>
        <p:txBody>
          <a:bodyPr/>
          <a:lstStyle/>
          <a:p>
            <a:r>
              <a:rPr lang="es-ES" dirty="0"/>
              <a:t>¿Qué es el Machine </a:t>
            </a:r>
            <a:r>
              <a:rPr lang="es-ES" dirty="0" err="1"/>
              <a:t>Learning</a:t>
            </a:r>
            <a:r>
              <a:rPr lang="es-ES" dirty="0"/>
              <a:t>?</a:t>
            </a:r>
          </a:p>
        </p:txBody>
      </p:sp>
      <p:sp>
        <p:nvSpPr>
          <p:cNvPr id="3" name="Marcador de contenido 2">
            <a:extLst>
              <a:ext uri="{FF2B5EF4-FFF2-40B4-BE49-F238E27FC236}">
                <a16:creationId xmlns:a16="http://schemas.microsoft.com/office/drawing/2014/main" id="{B605F1AF-530B-4DC1-A362-BAC8DFBE11D6}"/>
              </a:ext>
            </a:extLst>
          </p:cNvPr>
          <p:cNvSpPr>
            <a:spLocks noGrp="1"/>
          </p:cNvSpPr>
          <p:nvPr>
            <p:ph idx="1"/>
          </p:nvPr>
        </p:nvSpPr>
        <p:spPr/>
        <p:txBody>
          <a:bodyPr>
            <a:normAutofit/>
          </a:bodyPr>
          <a:lstStyle/>
          <a:p>
            <a:pPr algn="just"/>
            <a:r>
              <a:rPr lang="es-ES" sz="1800" dirty="0">
                <a:latin typeface="Arial" panose="020B0604020202020204" pitchFamily="34" charset="0"/>
                <a:cs typeface="Arial" panose="020B0604020202020204" pitchFamily="34" charset="0"/>
              </a:rPr>
              <a:t>En</a:t>
            </a:r>
            <a:r>
              <a:rPr lang="es-ES" sz="1800" dirty="0"/>
              <a:t> todos estos casos, el uso de los algoritmos de Aprendizaje No Supervisado tienen una gran utilidad.</a:t>
            </a:r>
          </a:p>
          <a:p>
            <a:pPr algn="just"/>
            <a:endParaRPr lang="es-ES" sz="1800" dirty="0">
              <a:latin typeface="Arial" panose="020B0604020202020204" pitchFamily="34" charset="0"/>
              <a:cs typeface="Arial" panose="020B0604020202020204" pitchFamily="34" charset="0"/>
            </a:endParaRPr>
          </a:p>
          <a:p>
            <a:pPr algn="just"/>
            <a:r>
              <a:rPr lang="es-ES" sz="1800" dirty="0">
                <a:latin typeface="Arial" panose="020B0604020202020204" pitchFamily="34" charset="0"/>
                <a:cs typeface="Arial" panose="020B0604020202020204" pitchFamily="34" charset="0"/>
              </a:rPr>
              <a:t>Así, se puede definir el </a:t>
            </a:r>
            <a:r>
              <a:rPr lang="es-ES" sz="1800" b="1" dirty="0">
                <a:latin typeface="Arial" panose="020B0604020202020204" pitchFamily="34" charset="0"/>
                <a:cs typeface="Arial" panose="020B0604020202020204" pitchFamily="34" charset="0"/>
              </a:rPr>
              <a:t>Aprendizaje No Supervisado </a:t>
            </a:r>
            <a:r>
              <a:rPr lang="es-ES" sz="1800" dirty="0">
                <a:latin typeface="Arial" panose="020B0604020202020204" pitchFamily="34" charset="0"/>
                <a:cs typeface="Arial" panose="020B0604020202020204" pitchFamily="34" charset="0"/>
              </a:rPr>
              <a:t>como el conjunto de algoritmos que permiten encontrar patrones con los que relacionar instancias de datos diferentes encontrando similitudes entre ellos con el fin de </a:t>
            </a:r>
            <a:r>
              <a:rPr lang="es-ES" sz="1800" b="1" dirty="0">
                <a:latin typeface="Arial" panose="020B0604020202020204" pitchFamily="34" charset="0"/>
                <a:cs typeface="Arial" panose="020B0604020202020204" pitchFamily="34" charset="0"/>
              </a:rPr>
              <a:t>agruparlos</a:t>
            </a:r>
            <a:r>
              <a:rPr lang="es-ES" sz="1800" dirty="0">
                <a:latin typeface="Arial" panose="020B0604020202020204" pitchFamily="34" charset="0"/>
                <a:cs typeface="Arial" panose="020B0604020202020204" pitchFamily="34" charset="0"/>
              </a:rPr>
              <a:t> de forma inteligente, encontrar nuevas formas de </a:t>
            </a:r>
            <a:r>
              <a:rPr lang="es-ES" sz="1800" b="1" dirty="0">
                <a:latin typeface="Arial" panose="020B0604020202020204" pitchFamily="34" charset="0"/>
                <a:cs typeface="Arial" panose="020B0604020202020204" pitchFamily="34" charset="0"/>
              </a:rPr>
              <a:t>maximizar la utilidad de la información </a:t>
            </a:r>
            <a:r>
              <a:rPr lang="es-ES" sz="1800" dirty="0">
                <a:latin typeface="Arial" panose="020B0604020202020204" pitchFamily="34" charset="0"/>
                <a:cs typeface="Arial" panose="020B0604020202020204" pitchFamily="34" charset="0"/>
              </a:rPr>
              <a:t>del conjunto de datos analizado y </a:t>
            </a:r>
            <a:r>
              <a:rPr lang="es-ES" sz="1800" b="1" dirty="0">
                <a:latin typeface="Arial" panose="020B0604020202020204" pitchFamily="34" charset="0"/>
                <a:cs typeface="Arial" panose="020B0604020202020204" pitchFamily="34" charset="0"/>
              </a:rPr>
              <a:t>relacionar </a:t>
            </a:r>
            <a:r>
              <a:rPr lang="es-ES" sz="1800" dirty="0">
                <a:latin typeface="Arial" panose="020B0604020202020204" pitchFamily="34" charset="0"/>
                <a:cs typeface="Arial" panose="020B0604020202020204" pitchFamily="34" charset="0"/>
              </a:rPr>
              <a:t>atributos diferentes en función de su similitud.</a:t>
            </a:r>
          </a:p>
          <a:p>
            <a:pPr algn="just"/>
            <a:endParaRPr lang="es-ES" sz="1800" dirty="0">
              <a:latin typeface="Arial" panose="020B0604020202020204" pitchFamily="34" charset="0"/>
              <a:cs typeface="Arial" panose="020B0604020202020204" pitchFamily="34" charset="0"/>
            </a:endParaRPr>
          </a:p>
          <a:p>
            <a:pPr algn="just"/>
            <a:r>
              <a:rPr lang="es-ES" sz="1800" dirty="0">
                <a:latin typeface="Arial" panose="020B0604020202020204" pitchFamily="34" charset="0"/>
                <a:cs typeface="Arial" panose="020B0604020202020204" pitchFamily="34" charset="0"/>
              </a:rPr>
              <a:t>Las tres grandes disciplinas del Aprendizaje No Supervisado son el </a:t>
            </a:r>
            <a:r>
              <a:rPr lang="es-ES" sz="1800" b="1" dirty="0">
                <a:latin typeface="Arial" panose="020B0604020202020204" pitchFamily="34" charset="0"/>
                <a:cs typeface="Arial" panose="020B0604020202020204" pitchFamily="34" charset="0"/>
              </a:rPr>
              <a:t>Agrupamiento o </a:t>
            </a:r>
            <a:r>
              <a:rPr lang="es-ES" sz="1800" b="1" dirty="0" err="1">
                <a:latin typeface="Arial" panose="020B0604020202020204" pitchFamily="34" charset="0"/>
                <a:cs typeface="Arial" panose="020B0604020202020204" pitchFamily="34" charset="0"/>
              </a:rPr>
              <a:t>Clustering</a:t>
            </a:r>
            <a:r>
              <a:rPr lang="es-ES" sz="1800" dirty="0">
                <a:latin typeface="Arial" panose="020B0604020202020204" pitchFamily="34" charset="0"/>
                <a:cs typeface="Arial" panose="020B0604020202020204" pitchFamily="34" charset="0"/>
              </a:rPr>
              <a:t>, la </a:t>
            </a:r>
            <a:r>
              <a:rPr lang="es-ES" sz="1800" b="1" dirty="0">
                <a:latin typeface="Arial" panose="020B0604020202020204" pitchFamily="34" charset="0"/>
                <a:cs typeface="Arial" panose="020B0604020202020204" pitchFamily="34" charset="0"/>
              </a:rPr>
              <a:t>Reducción de la Dimensionalidad </a:t>
            </a:r>
            <a:r>
              <a:rPr lang="es-ES" sz="1800" dirty="0">
                <a:latin typeface="Arial" panose="020B0604020202020204" pitchFamily="34" charset="0"/>
                <a:cs typeface="Arial" panose="020B0604020202020204" pitchFamily="34" charset="0"/>
              </a:rPr>
              <a:t>y los </a:t>
            </a:r>
            <a:r>
              <a:rPr lang="es-ES" sz="1800" b="1" dirty="0">
                <a:latin typeface="Arial" panose="020B0604020202020204" pitchFamily="34" charset="0"/>
                <a:cs typeface="Arial" panose="020B0604020202020204" pitchFamily="34" charset="0"/>
              </a:rPr>
              <a:t>Sistemas de Recomendación</a:t>
            </a:r>
            <a:r>
              <a:rPr lang="es-ES" sz="1800" dirty="0">
                <a:latin typeface="Arial" panose="020B0604020202020204" pitchFamily="34" charset="0"/>
                <a:cs typeface="Arial" panose="020B0604020202020204" pitchFamily="34" charset="0"/>
              </a:rPr>
              <a:t>.</a:t>
            </a:r>
          </a:p>
          <a:p>
            <a:pPr algn="just"/>
            <a:endParaRPr lang="es-ES" sz="1800" dirty="0">
              <a:latin typeface="Arial" panose="020B0604020202020204" pitchFamily="34" charset="0"/>
              <a:cs typeface="Arial" panose="020B0604020202020204" pitchFamily="34" charset="0"/>
            </a:endParaRPr>
          </a:p>
        </p:txBody>
      </p:sp>
      <p:sp>
        <p:nvSpPr>
          <p:cNvPr id="4" name="Marcador de pie de página 3">
            <a:extLst>
              <a:ext uri="{FF2B5EF4-FFF2-40B4-BE49-F238E27FC236}">
                <a16:creationId xmlns:a16="http://schemas.microsoft.com/office/drawing/2014/main" id="{359BA8B4-0217-4B42-9440-330B1023D649}"/>
              </a:ext>
            </a:extLst>
          </p:cNvPr>
          <p:cNvSpPr>
            <a:spLocks noGrp="1"/>
          </p:cNvSpPr>
          <p:nvPr>
            <p:ph type="ftr" sz="quarter" idx="11"/>
          </p:nvPr>
        </p:nvSpPr>
        <p:spPr/>
        <p:txBody>
          <a:bodyPr/>
          <a:lstStyle/>
          <a:p>
            <a:r>
              <a:rPr lang="es-ES"/>
              <a:t>Máster en Robótica y Sistemas Inteligentes</a:t>
            </a:r>
            <a:endParaRPr lang="es-ES" dirty="0"/>
          </a:p>
        </p:txBody>
      </p:sp>
      <p:sp>
        <p:nvSpPr>
          <p:cNvPr id="5" name="Marcador de número de diapositiva 4">
            <a:extLst>
              <a:ext uri="{FF2B5EF4-FFF2-40B4-BE49-F238E27FC236}">
                <a16:creationId xmlns:a16="http://schemas.microsoft.com/office/drawing/2014/main" id="{DC834507-3817-4860-A4E5-9716ABC9D16C}"/>
              </a:ext>
            </a:extLst>
          </p:cNvPr>
          <p:cNvSpPr>
            <a:spLocks noGrp="1"/>
          </p:cNvSpPr>
          <p:nvPr>
            <p:ph type="sldNum" sz="quarter" idx="12"/>
          </p:nvPr>
        </p:nvSpPr>
        <p:spPr/>
        <p:txBody>
          <a:bodyPr/>
          <a:lstStyle/>
          <a:p>
            <a:fld id="{7C51361C-AF87-194C-B798-ECB5840BEEDE}" type="slidenum">
              <a:rPr lang="es-ES" smtClean="0"/>
              <a:pPr/>
              <a:t>14</a:t>
            </a:fld>
            <a:r>
              <a:rPr lang="es-ES" dirty="0"/>
              <a:t> de 65</a:t>
            </a:r>
          </a:p>
        </p:txBody>
      </p:sp>
      <p:sp>
        <p:nvSpPr>
          <p:cNvPr id="6" name="Marcador de texto 5">
            <a:extLst>
              <a:ext uri="{FF2B5EF4-FFF2-40B4-BE49-F238E27FC236}">
                <a16:creationId xmlns:a16="http://schemas.microsoft.com/office/drawing/2014/main" id="{D6279CE3-1802-442E-A84F-A3EA09560A0C}"/>
              </a:ext>
            </a:extLst>
          </p:cNvPr>
          <p:cNvSpPr>
            <a:spLocks noGrp="1"/>
          </p:cNvSpPr>
          <p:nvPr>
            <p:ph type="body" sz="quarter" idx="13"/>
          </p:nvPr>
        </p:nvSpPr>
        <p:spPr/>
        <p:txBody>
          <a:bodyPr/>
          <a:lstStyle/>
          <a:p>
            <a:r>
              <a:rPr lang="es-ES" dirty="0"/>
              <a:t>Aprendizaje No Supervisado</a:t>
            </a:r>
          </a:p>
        </p:txBody>
      </p:sp>
    </p:spTree>
    <p:extLst>
      <p:ext uri="{BB962C8B-B14F-4D97-AF65-F5344CB8AC3E}">
        <p14:creationId xmlns:p14="http://schemas.microsoft.com/office/powerpoint/2010/main" val="161780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27FBEC-6C93-4F6A-BFF6-06D285DEF7C6}"/>
              </a:ext>
            </a:extLst>
          </p:cNvPr>
          <p:cNvSpPr>
            <a:spLocks noGrp="1"/>
          </p:cNvSpPr>
          <p:nvPr>
            <p:ph type="title"/>
          </p:nvPr>
        </p:nvSpPr>
        <p:spPr/>
        <p:txBody>
          <a:bodyPr/>
          <a:lstStyle/>
          <a:p>
            <a:r>
              <a:rPr lang="es-ES" dirty="0"/>
              <a:t>¿Qué es el Machine </a:t>
            </a:r>
            <a:r>
              <a:rPr lang="es-ES" dirty="0" err="1"/>
              <a:t>Learning</a:t>
            </a:r>
            <a:r>
              <a:rPr lang="es-ES" dirty="0"/>
              <a:t>?</a:t>
            </a:r>
          </a:p>
        </p:txBody>
      </p:sp>
      <p:sp>
        <p:nvSpPr>
          <p:cNvPr id="3" name="Marcador de contenido 2">
            <a:extLst>
              <a:ext uri="{FF2B5EF4-FFF2-40B4-BE49-F238E27FC236}">
                <a16:creationId xmlns:a16="http://schemas.microsoft.com/office/drawing/2014/main" id="{B605F1AF-530B-4DC1-A362-BAC8DFBE11D6}"/>
              </a:ext>
            </a:extLst>
          </p:cNvPr>
          <p:cNvSpPr>
            <a:spLocks noGrp="1"/>
          </p:cNvSpPr>
          <p:nvPr>
            <p:ph idx="1"/>
          </p:nvPr>
        </p:nvSpPr>
        <p:spPr/>
        <p:txBody>
          <a:bodyPr>
            <a:normAutofit/>
          </a:bodyPr>
          <a:lstStyle/>
          <a:p>
            <a:pPr marL="800100" lvl="1" indent="-342900" algn="just">
              <a:buFont typeface="+mj-lt"/>
              <a:buAutoNum type="arabicPeriod"/>
            </a:pPr>
            <a:r>
              <a:rPr lang="es-ES" sz="1400" b="1" dirty="0">
                <a:latin typeface="Arial" panose="020B0604020202020204" pitchFamily="34" charset="0"/>
                <a:cs typeface="Arial" panose="020B0604020202020204" pitchFamily="34" charset="0"/>
              </a:rPr>
              <a:t>Agrupamiento</a:t>
            </a:r>
            <a:r>
              <a:rPr lang="es-ES" sz="1400" dirty="0">
                <a:latin typeface="Arial" panose="020B0604020202020204" pitchFamily="34" charset="0"/>
                <a:cs typeface="Arial" panose="020B0604020202020204" pitchFamily="34" charset="0"/>
              </a:rPr>
              <a:t>: Consiste en definir grupos de datos (</a:t>
            </a:r>
            <a:r>
              <a:rPr lang="es-ES" sz="1400" dirty="0" err="1">
                <a:latin typeface="Arial" panose="020B0604020202020204" pitchFamily="34" charset="0"/>
                <a:cs typeface="Arial" panose="020B0604020202020204" pitchFamily="34" charset="0"/>
              </a:rPr>
              <a:t>clusters</a:t>
            </a:r>
            <a:r>
              <a:rPr lang="es-ES" sz="1400" dirty="0">
                <a:latin typeface="Arial" panose="020B0604020202020204" pitchFamily="34" charset="0"/>
                <a:cs typeface="Arial" panose="020B0604020202020204" pitchFamily="34" charset="0"/>
              </a:rPr>
              <a:t>) que tienen una gran similitud entre ellos y a la vez presentan una disimilitud suficiente con el resto de datos estudiados. Permite estudiar posteriormente relaciones entre los datos y otorgar una explicación a la razón por la que se produjo de este agrupamiento. </a:t>
            </a:r>
          </a:p>
          <a:p>
            <a:pPr marL="800100" lvl="1" indent="-342900" algn="just">
              <a:buFont typeface="+mj-lt"/>
              <a:buAutoNum type="arabicPeriod"/>
            </a:pPr>
            <a:endParaRPr lang="es-ES" sz="1400" dirty="0">
              <a:latin typeface="Arial" panose="020B0604020202020204" pitchFamily="34" charset="0"/>
              <a:cs typeface="Arial" panose="020B0604020202020204" pitchFamily="34" charset="0"/>
            </a:endParaRPr>
          </a:p>
          <a:p>
            <a:pPr marL="800100" lvl="1" indent="-342900" algn="just">
              <a:buFont typeface="+mj-lt"/>
              <a:buAutoNum type="arabicPeriod"/>
            </a:pPr>
            <a:endParaRPr lang="es-ES" sz="1400" dirty="0">
              <a:latin typeface="Arial" panose="020B0604020202020204" pitchFamily="34" charset="0"/>
              <a:cs typeface="Arial" panose="020B0604020202020204" pitchFamily="34" charset="0"/>
            </a:endParaRPr>
          </a:p>
          <a:p>
            <a:pPr marL="800100" lvl="1" indent="-342900" algn="just">
              <a:buFont typeface="+mj-lt"/>
              <a:buAutoNum type="arabicPeriod"/>
            </a:pPr>
            <a:endParaRPr lang="es-ES" sz="1400" dirty="0">
              <a:latin typeface="Arial" panose="020B0604020202020204" pitchFamily="34" charset="0"/>
              <a:cs typeface="Arial" panose="020B0604020202020204" pitchFamily="34" charset="0"/>
            </a:endParaRPr>
          </a:p>
          <a:p>
            <a:pPr marL="800100" lvl="1" indent="-342900" algn="just">
              <a:buFont typeface="+mj-lt"/>
              <a:buAutoNum type="arabicPeriod"/>
            </a:pPr>
            <a:endParaRPr lang="es-ES" sz="1400" dirty="0">
              <a:latin typeface="Arial" panose="020B0604020202020204" pitchFamily="34" charset="0"/>
              <a:cs typeface="Arial" panose="020B0604020202020204" pitchFamily="34" charset="0"/>
            </a:endParaRPr>
          </a:p>
          <a:p>
            <a:pPr marL="800100" lvl="1" indent="-342900" algn="just">
              <a:buFont typeface="+mj-lt"/>
              <a:buAutoNum type="arabicPeriod"/>
            </a:pPr>
            <a:endParaRPr lang="es-ES" sz="1400" dirty="0">
              <a:latin typeface="Arial" panose="020B0604020202020204" pitchFamily="34" charset="0"/>
              <a:cs typeface="Arial" panose="020B0604020202020204" pitchFamily="34" charset="0"/>
            </a:endParaRPr>
          </a:p>
          <a:p>
            <a:pPr marL="800100" lvl="1" indent="-342900" algn="just">
              <a:buFont typeface="+mj-lt"/>
              <a:buAutoNum type="arabicPeriod"/>
            </a:pPr>
            <a:endParaRPr lang="es-ES" sz="1400" dirty="0">
              <a:latin typeface="Arial" panose="020B0604020202020204" pitchFamily="34" charset="0"/>
              <a:cs typeface="Arial" panose="020B0604020202020204" pitchFamily="34" charset="0"/>
            </a:endParaRPr>
          </a:p>
          <a:p>
            <a:pPr marL="800100" lvl="1" indent="-342900" algn="just">
              <a:buFont typeface="+mj-lt"/>
              <a:buAutoNum type="arabicPeriod"/>
            </a:pPr>
            <a:endParaRPr lang="es-ES" sz="1400" dirty="0"/>
          </a:p>
          <a:p>
            <a:pPr marL="800100" lvl="1" indent="-342900" algn="just">
              <a:buFont typeface="+mj-lt"/>
              <a:buAutoNum type="arabicPeriod"/>
            </a:pPr>
            <a:endParaRPr lang="es-ES" sz="1400" dirty="0"/>
          </a:p>
          <a:p>
            <a:pPr algn="just"/>
            <a:endParaRPr lang="es-ES" sz="1800" dirty="0">
              <a:latin typeface="Arial" panose="020B0604020202020204" pitchFamily="34" charset="0"/>
              <a:cs typeface="Arial" panose="020B0604020202020204" pitchFamily="34" charset="0"/>
            </a:endParaRPr>
          </a:p>
        </p:txBody>
      </p:sp>
      <p:sp>
        <p:nvSpPr>
          <p:cNvPr id="4" name="Marcador de pie de página 3">
            <a:extLst>
              <a:ext uri="{FF2B5EF4-FFF2-40B4-BE49-F238E27FC236}">
                <a16:creationId xmlns:a16="http://schemas.microsoft.com/office/drawing/2014/main" id="{359BA8B4-0217-4B42-9440-330B1023D649}"/>
              </a:ext>
            </a:extLst>
          </p:cNvPr>
          <p:cNvSpPr>
            <a:spLocks noGrp="1"/>
          </p:cNvSpPr>
          <p:nvPr>
            <p:ph type="ftr" sz="quarter" idx="11"/>
          </p:nvPr>
        </p:nvSpPr>
        <p:spPr/>
        <p:txBody>
          <a:bodyPr/>
          <a:lstStyle/>
          <a:p>
            <a:r>
              <a:rPr lang="es-ES"/>
              <a:t>Máster en Robótica y Sistemas Inteligentes</a:t>
            </a:r>
            <a:endParaRPr lang="es-ES" dirty="0"/>
          </a:p>
        </p:txBody>
      </p:sp>
      <p:sp>
        <p:nvSpPr>
          <p:cNvPr id="5" name="Marcador de número de diapositiva 4">
            <a:extLst>
              <a:ext uri="{FF2B5EF4-FFF2-40B4-BE49-F238E27FC236}">
                <a16:creationId xmlns:a16="http://schemas.microsoft.com/office/drawing/2014/main" id="{DC834507-3817-4860-A4E5-9716ABC9D16C}"/>
              </a:ext>
            </a:extLst>
          </p:cNvPr>
          <p:cNvSpPr>
            <a:spLocks noGrp="1"/>
          </p:cNvSpPr>
          <p:nvPr>
            <p:ph type="sldNum" sz="quarter" idx="12"/>
          </p:nvPr>
        </p:nvSpPr>
        <p:spPr/>
        <p:txBody>
          <a:bodyPr/>
          <a:lstStyle/>
          <a:p>
            <a:fld id="{7C51361C-AF87-194C-B798-ECB5840BEEDE}" type="slidenum">
              <a:rPr lang="es-ES" smtClean="0"/>
              <a:pPr/>
              <a:t>15</a:t>
            </a:fld>
            <a:r>
              <a:rPr lang="es-ES" dirty="0"/>
              <a:t> de 65</a:t>
            </a:r>
          </a:p>
        </p:txBody>
      </p:sp>
      <p:sp>
        <p:nvSpPr>
          <p:cNvPr id="6" name="Marcador de texto 5">
            <a:extLst>
              <a:ext uri="{FF2B5EF4-FFF2-40B4-BE49-F238E27FC236}">
                <a16:creationId xmlns:a16="http://schemas.microsoft.com/office/drawing/2014/main" id="{D6279CE3-1802-442E-A84F-A3EA09560A0C}"/>
              </a:ext>
            </a:extLst>
          </p:cNvPr>
          <p:cNvSpPr>
            <a:spLocks noGrp="1"/>
          </p:cNvSpPr>
          <p:nvPr>
            <p:ph type="body" sz="quarter" idx="13"/>
          </p:nvPr>
        </p:nvSpPr>
        <p:spPr/>
        <p:txBody>
          <a:bodyPr/>
          <a:lstStyle/>
          <a:p>
            <a:r>
              <a:rPr lang="es-ES" dirty="0"/>
              <a:t>Aprendizaje No Supervisado</a:t>
            </a:r>
          </a:p>
        </p:txBody>
      </p:sp>
      <p:pic>
        <p:nvPicPr>
          <p:cNvPr id="7" name="Imagen 6">
            <a:extLst>
              <a:ext uri="{FF2B5EF4-FFF2-40B4-BE49-F238E27FC236}">
                <a16:creationId xmlns:a16="http://schemas.microsoft.com/office/drawing/2014/main" id="{0B49190D-6690-4549-9C21-92B5E152B7C4}"/>
              </a:ext>
            </a:extLst>
          </p:cNvPr>
          <p:cNvPicPr>
            <a:picLocks noChangeAspect="1"/>
          </p:cNvPicPr>
          <p:nvPr/>
        </p:nvPicPr>
        <p:blipFill>
          <a:blip r:embed="rId2"/>
          <a:stretch>
            <a:fillRect/>
          </a:stretch>
        </p:blipFill>
        <p:spPr>
          <a:xfrm>
            <a:off x="1999464" y="2981692"/>
            <a:ext cx="4096536" cy="2927784"/>
          </a:xfrm>
          <a:prstGeom prst="rect">
            <a:avLst/>
          </a:prstGeom>
        </p:spPr>
      </p:pic>
      <p:pic>
        <p:nvPicPr>
          <p:cNvPr id="9" name="Imagen 8">
            <a:extLst>
              <a:ext uri="{FF2B5EF4-FFF2-40B4-BE49-F238E27FC236}">
                <a16:creationId xmlns:a16="http://schemas.microsoft.com/office/drawing/2014/main" id="{9D54B7CB-AF3B-4EAF-B2CC-5B79B9FF2A83}"/>
              </a:ext>
            </a:extLst>
          </p:cNvPr>
          <p:cNvPicPr>
            <a:picLocks noChangeAspect="1"/>
          </p:cNvPicPr>
          <p:nvPr/>
        </p:nvPicPr>
        <p:blipFill>
          <a:blip r:embed="rId3"/>
          <a:stretch>
            <a:fillRect/>
          </a:stretch>
        </p:blipFill>
        <p:spPr>
          <a:xfrm>
            <a:off x="6799103" y="3058846"/>
            <a:ext cx="3946364" cy="2785440"/>
          </a:xfrm>
          <a:prstGeom prst="rect">
            <a:avLst/>
          </a:prstGeom>
        </p:spPr>
      </p:pic>
    </p:spTree>
    <p:extLst>
      <p:ext uri="{BB962C8B-B14F-4D97-AF65-F5344CB8AC3E}">
        <p14:creationId xmlns:p14="http://schemas.microsoft.com/office/powerpoint/2010/main" val="32201348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27FBEC-6C93-4F6A-BFF6-06D285DEF7C6}"/>
              </a:ext>
            </a:extLst>
          </p:cNvPr>
          <p:cNvSpPr>
            <a:spLocks noGrp="1"/>
          </p:cNvSpPr>
          <p:nvPr>
            <p:ph type="title"/>
          </p:nvPr>
        </p:nvSpPr>
        <p:spPr/>
        <p:txBody>
          <a:bodyPr/>
          <a:lstStyle/>
          <a:p>
            <a:r>
              <a:rPr lang="es-ES" dirty="0"/>
              <a:t>¿Qué es el Machine </a:t>
            </a:r>
            <a:r>
              <a:rPr lang="es-ES" dirty="0" err="1"/>
              <a:t>Learning</a:t>
            </a:r>
            <a:r>
              <a:rPr lang="es-ES" dirty="0"/>
              <a:t>?</a:t>
            </a:r>
          </a:p>
        </p:txBody>
      </p:sp>
      <p:sp>
        <p:nvSpPr>
          <p:cNvPr id="3" name="Marcador de contenido 2">
            <a:extLst>
              <a:ext uri="{FF2B5EF4-FFF2-40B4-BE49-F238E27FC236}">
                <a16:creationId xmlns:a16="http://schemas.microsoft.com/office/drawing/2014/main" id="{B605F1AF-530B-4DC1-A362-BAC8DFBE11D6}"/>
              </a:ext>
            </a:extLst>
          </p:cNvPr>
          <p:cNvSpPr>
            <a:spLocks noGrp="1"/>
          </p:cNvSpPr>
          <p:nvPr>
            <p:ph idx="1"/>
          </p:nvPr>
        </p:nvSpPr>
        <p:spPr/>
        <p:txBody>
          <a:bodyPr>
            <a:normAutofit/>
          </a:bodyPr>
          <a:lstStyle/>
          <a:p>
            <a:pPr marL="800100" lvl="1" indent="-342900" algn="just">
              <a:buFont typeface="+mj-lt"/>
              <a:buAutoNum type="arabicPeriod" startAt="2"/>
            </a:pPr>
            <a:r>
              <a:rPr lang="es-ES" sz="1400" b="1" dirty="0">
                <a:latin typeface="Arial" panose="020B0604020202020204" pitchFamily="34" charset="0"/>
                <a:cs typeface="Arial" panose="020B0604020202020204" pitchFamily="34" charset="0"/>
              </a:rPr>
              <a:t>Reducción de Dimensionalidad</a:t>
            </a:r>
            <a:r>
              <a:rPr lang="es-ES" sz="1400" dirty="0">
                <a:latin typeface="Arial" panose="020B0604020202020204" pitchFamily="34" charset="0"/>
                <a:cs typeface="Arial" panose="020B0604020202020204" pitchFamily="34" charset="0"/>
              </a:rPr>
              <a:t>: Es un proceso que permite definir el conjunto de atributos más relevante para expresar la información contenida en un conjunto de datos. También abarca el proceso de expresar estos datos de la forma más interesante posible para maximizar la diversidad entre los datos mediante la definición de nuevas variables que permitan extraer la mayor varianza entre los datos que analicemos.</a:t>
            </a:r>
          </a:p>
          <a:p>
            <a:pPr marL="800100" lvl="1" indent="-342900" algn="just">
              <a:buFont typeface="+mj-lt"/>
              <a:buAutoNum type="arabicPeriod" startAt="2"/>
            </a:pPr>
            <a:endParaRPr lang="es-ES" sz="1400" dirty="0">
              <a:latin typeface="Arial" panose="020B0604020202020204" pitchFamily="34" charset="0"/>
              <a:cs typeface="Arial" panose="020B0604020202020204" pitchFamily="34" charset="0"/>
            </a:endParaRPr>
          </a:p>
          <a:p>
            <a:pPr marL="800100" lvl="1" indent="-342900" algn="just">
              <a:buFont typeface="+mj-lt"/>
              <a:buAutoNum type="arabicPeriod" startAt="2"/>
            </a:pPr>
            <a:endParaRPr lang="es-ES" sz="1400" dirty="0">
              <a:latin typeface="Arial" panose="020B0604020202020204" pitchFamily="34" charset="0"/>
              <a:cs typeface="Arial" panose="020B0604020202020204" pitchFamily="34" charset="0"/>
            </a:endParaRPr>
          </a:p>
          <a:p>
            <a:pPr marL="800100" lvl="1" indent="-342900" algn="just">
              <a:buFont typeface="+mj-lt"/>
              <a:buAutoNum type="arabicPeriod" startAt="2"/>
            </a:pPr>
            <a:endParaRPr lang="es-ES" sz="1400" dirty="0">
              <a:latin typeface="Arial" panose="020B0604020202020204" pitchFamily="34" charset="0"/>
              <a:cs typeface="Arial" panose="020B0604020202020204" pitchFamily="34" charset="0"/>
            </a:endParaRPr>
          </a:p>
          <a:p>
            <a:pPr marL="800100" lvl="1" indent="-342900" algn="just">
              <a:buFont typeface="+mj-lt"/>
              <a:buAutoNum type="arabicPeriod" startAt="2"/>
            </a:pPr>
            <a:endParaRPr lang="es-ES" sz="1400" dirty="0">
              <a:latin typeface="Arial" panose="020B0604020202020204" pitchFamily="34" charset="0"/>
              <a:cs typeface="Arial" panose="020B0604020202020204" pitchFamily="34" charset="0"/>
            </a:endParaRPr>
          </a:p>
          <a:p>
            <a:pPr marL="800100" lvl="1" indent="-342900" algn="just">
              <a:buFont typeface="+mj-lt"/>
              <a:buAutoNum type="arabicPeriod" startAt="2"/>
            </a:pPr>
            <a:endParaRPr lang="es-ES" sz="1400" dirty="0">
              <a:latin typeface="Arial" panose="020B0604020202020204" pitchFamily="34" charset="0"/>
              <a:cs typeface="Arial" panose="020B0604020202020204" pitchFamily="34" charset="0"/>
            </a:endParaRPr>
          </a:p>
          <a:p>
            <a:pPr marL="800100" lvl="1" indent="-342900" algn="just">
              <a:buFont typeface="+mj-lt"/>
              <a:buAutoNum type="arabicPeriod" startAt="2"/>
            </a:pPr>
            <a:endParaRPr lang="es-ES" sz="1400" dirty="0">
              <a:latin typeface="Arial" panose="020B0604020202020204" pitchFamily="34" charset="0"/>
              <a:cs typeface="Arial" panose="020B0604020202020204" pitchFamily="34" charset="0"/>
            </a:endParaRPr>
          </a:p>
          <a:p>
            <a:pPr marL="800100" lvl="1" indent="-342900" algn="just">
              <a:buFont typeface="+mj-lt"/>
              <a:buAutoNum type="arabicPeriod" startAt="2"/>
            </a:pPr>
            <a:endParaRPr lang="es-ES" sz="1400" dirty="0"/>
          </a:p>
          <a:p>
            <a:pPr marL="800100" lvl="1" indent="-342900" algn="just">
              <a:buFont typeface="+mj-lt"/>
              <a:buAutoNum type="arabicPeriod" startAt="2"/>
            </a:pPr>
            <a:endParaRPr lang="es-ES" sz="1400" dirty="0"/>
          </a:p>
          <a:p>
            <a:pPr algn="just"/>
            <a:endParaRPr lang="es-ES" sz="1800" dirty="0">
              <a:latin typeface="Arial" panose="020B0604020202020204" pitchFamily="34" charset="0"/>
              <a:cs typeface="Arial" panose="020B0604020202020204" pitchFamily="34" charset="0"/>
            </a:endParaRPr>
          </a:p>
        </p:txBody>
      </p:sp>
      <p:sp>
        <p:nvSpPr>
          <p:cNvPr id="4" name="Marcador de pie de página 3">
            <a:extLst>
              <a:ext uri="{FF2B5EF4-FFF2-40B4-BE49-F238E27FC236}">
                <a16:creationId xmlns:a16="http://schemas.microsoft.com/office/drawing/2014/main" id="{359BA8B4-0217-4B42-9440-330B1023D649}"/>
              </a:ext>
            </a:extLst>
          </p:cNvPr>
          <p:cNvSpPr>
            <a:spLocks noGrp="1"/>
          </p:cNvSpPr>
          <p:nvPr>
            <p:ph type="ftr" sz="quarter" idx="11"/>
          </p:nvPr>
        </p:nvSpPr>
        <p:spPr/>
        <p:txBody>
          <a:bodyPr/>
          <a:lstStyle/>
          <a:p>
            <a:r>
              <a:rPr lang="es-ES"/>
              <a:t>Máster en Robótica y Sistemas Inteligentes</a:t>
            </a:r>
            <a:endParaRPr lang="es-ES" dirty="0"/>
          </a:p>
        </p:txBody>
      </p:sp>
      <p:sp>
        <p:nvSpPr>
          <p:cNvPr id="5" name="Marcador de número de diapositiva 4">
            <a:extLst>
              <a:ext uri="{FF2B5EF4-FFF2-40B4-BE49-F238E27FC236}">
                <a16:creationId xmlns:a16="http://schemas.microsoft.com/office/drawing/2014/main" id="{DC834507-3817-4860-A4E5-9716ABC9D16C}"/>
              </a:ext>
            </a:extLst>
          </p:cNvPr>
          <p:cNvSpPr>
            <a:spLocks noGrp="1"/>
          </p:cNvSpPr>
          <p:nvPr>
            <p:ph type="sldNum" sz="quarter" idx="12"/>
          </p:nvPr>
        </p:nvSpPr>
        <p:spPr/>
        <p:txBody>
          <a:bodyPr/>
          <a:lstStyle/>
          <a:p>
            <a:fld id="{7C51361C-AF87-194C-B798-ECB5840BEEDE}" type="slidenum">
              <a:rPr lang="es-ES" smtClean="0"/>
              <a:pPr/>
              <a:t>16</a:t>
            </a:fld>
            <a:r>
              <a:rPr lang="es-ES" dirty="0"/>
              <a:t> de 65</a:t>
            </a:r>
          </a:p>
        </p:txBody>
      </p:sp>
      <p:sp>
        <p:nvSpPr>
          <p:cNvPr id="6" name="Marcador de texto 5">
            <a:extLst>
              <a:ext uri="{FF2B5EF4-FFF2-40B4-BE49-F238E27FC236}">
                <a16:creationId xmlns:a16="http://schemas.microsoft.com/office/drawing/2014/main" id="{D6279CE3-1802-442E-A84F-A3EA09560A0C}"/>
              </a:ext>
            </a:extLst>
          </p:cNvPr>
          <p:cNvSpPr>
            <a:spLocks noGrp="1"/>
          </p:cNvSpPr>
          <p:nvPr>
            <p:ph type="body" sz="quarter" idx="13"/>
          </p:nvPr>
        </p:nvSpPr>
        <p:spPr/>
        <p:txBody>
          <a:bodyPr/>
          <a:lstStyle/>
          <a:p>
            <a:r>
              <a:rPr lang="es-ES" dirty="0"/>
              <a:t>Aprendizaje No Supervisado</a:t>
            </a:r>
          </a:p>
        </p:txBody>
      </p:sp>
      <p:pic>
        <p:nvPicPr>
          <p:cNvPr id="7" name="Imagen 6">
            <a:extLst>
              <a:ext uri="{FF2B5EF4-FFF2-40B4-BE49-F238E27FC236}">
                <a16:creationId xmlns:a16="http://schemas.microsoft.com/office/drawing/2014/main" id="{0B49190D-6690-4549-9C21-92B5E152B7C4}"/>
              </a:ext>
            </a:extLst>
          </p:cNvPr>
          <p:cNvPicPr>
            <a:picLocks noChangeAspect="1"/>
          </p:cNvPicPr>
          <p:nvPr/>
        </p:nvPicPr>
        <p:blipFill>
          <a:blip r:embed="rId2"/>
          <a:stretch>
            <a:fillRect/>
          </a:stretch>
        </p:blipFill>
        <p:spPr>
          <a:xfrm>
            <a:off x="3442369" y="2925233"/>
            <a:ext cx="5007896" cy="2531017"/>
          </a:xfrm>
          <a:prstGeom prst="rect">
            <a:avLst/>
          </a:prstGeom>
        </p:spPr>
      </p:pic>
      <p:sp>
        <p:nvSpPr>
          <p:cNvPr id="10" name="Estrella: 5 puntas 9">
            <a:extLst>
              <a:ext uri="{FF2B5EF4-FFF2-40B4-BE49-F238E27FC236}">
                <a16:creationId xmlns:a16="http://schemas.microsoft.com/office/drawing/2014/main" id="{33FCA4A9-3ED6-4DDC-959B-12A91E8C6729}"/>
              </a:ext>
            </a:extLst>
          </p:cNvPr>
          <p:cNvSpPr/>
          <p:nvPr/>
        </p:nvSpPr>
        <p:spPr>
          <a:xfrm>
            <a:off x="399632" y="5900686"/>
            <a:ext cx="266979" cy="240609"/>
          </a:xfrm>
          <a:prstGeom prst="star5">
            <a:avLst/>
          </a:prstGeom>
          <a:solidFill>
            <a:srgbClr val="92D050"/>
          </a:solidFill>
          <a:ln>
            <a:solidFill>
              <a:srgbClr val="9DD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CuadroTexto 10">
            <a:extLst>
              <a:ext uri="{FF2B5EF4-FFF2-40B4-BE49-F238E27FC236}">
                <a16:creationId xmlns:a16="http://schemas.microsoft.com/office/drawing/2014/main" id="{9E53585A-0689-456B-8F7A-F34E37D2B1DC}"/>
              </a:ext>
            </a:extLst>
          </p:cNvPr>
          <p:cNvSpPr txBox="1"/>
          <p:nvPr/>
        </p:nvSpPr>
        <p:spPr>
          <a:xfrm>
            <a:off x="931912" y="5765697"/>
            <a:ext cx="10593477" cy="646331"/>
          </a:xfrm>
          <a:prstGeom prst="rect">
            <a:avLst/>
          </a:prstGeom>
          <a:noFill/>
        </p:spPr>
        <p:txBody>
          <a:bodyPr wrap="square" rtlCol="0">
            <a:spAutoFit/>
          </a:bodyPr>
          <a:lstStyle/>
          <a:p>
            <a:r>
              <a:rPr lang="es-ES" dirty="0"/>
              <a:t>¿Por qué era importante en ML conseguir una gran varianza entre los datos que nos introducen los diferentes atributos?</a:t>
            </a:r>
          </a:p>
        </p:txBody>
      </p:sp>
    </p:spTree>
    <p:extLst>
      <p:ext uri="{BB962C8B-B14F-4D97-AF65-F5344CB8AC3E}">
        <p14:creationId xmlns:p14="http://schemas.microsoft.com/office/powerpoint/2010/main" val="3659702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27FBEC-6C93-4F6A-BFF6-06D285DEF7C6}"/>
              </a:ext>
            </a:extLst>
          </p:cNvPr>
          <p:cNvSpPr>
            <a:spLocks noGrp="1"/>
          </p:cNvSpPr>
          <p:nvPr>
            <p:ph type="title"/>
          </p:nvPr>
        </p:nvSpPr>
        <p:spPr/>
        <p:txBody>
          <a:bodyPr/>
          <a:lstStyle/>
          <a:p>
            <a:r>
              <a:rPr lang="es-ES" dirty="0"/>
              <a:t>¿Qué es el Machine </a:t>
            </a:r>
            <a:r>
              <a:rPr lang="es-ES" dirty="0" err="1"/>
              <a:t>Learning</a:t>
            </a:r>
            <a:r>
              <a:rPr lang="es-ES" dirty="0"/>
              <a:t>?</a:t>
            </a:r>
          </a:p>
        </p:txBody>
      </p:sp>
      <p:sp>
        <p:nvSpPr>
          <p:cNvPr id="3" name="Marcador de contenido 2">
            <a:extLst>
              <a:ext uri="{FF2B5EF4-FFF2-40B4-BE49-F238E27FC236}">
                <a16:creationId xmlns:a16="http://schemas.microsoft.com/office/drawing/2014/main" id="{B605F1AF-530B-4DC1-A362-BAC8DFBE11D6}"/>
              </a:ext>
            </a:extLst>
          </p:cNvPr>
          <p:cNvSpPr>
            <a:spLocks noGrp="1"/>
          </p:cNvSpPr>
          <p:nvPr>
            <p:ph idx="1"/>
          </p:nvPr>
        </p:nvSpPr>
        <p:spPr/>
        <p:txBody>
          <a:bodyPr>
            <a:normAutofit/>
          </a:bodyPr>
          <a:lstStyle/>
          <a:p>
            <a:pPr marL="800100" lvl="1" indent="-342900" algn="just">
              <a:buFont typeface="+mj-lt"/>
              <a:buAutoNum type="arabicPeriod" startAt="3"/>
            </a:pPr>
            <a:r>
              <a:rPr lang="es-ES" sz="1400" b="1" dirty="0">
                <a:latin typeface="Arial" panose="020B0604020202020204" pitchFamily="34" charset="0"/>
                <a:cs typeface="Arial" panose="020B0604020202020204" pitchFamily="34" charset="0"/>
              </a:rPr>
              <a:t>Sistemas de Recomendación</a:t>
            </a:r>
            <a:r>
              <a:rPr lang="es-ES" sz="1400" dirty="0">
                <a:latin typeface="Arial" panose="020B0604020202020204" pitchFamily="34" charset="0"/>
                <a:cs typeface="Arial" panose="020B0604020202020204" pitchFamily="34" charset="0"/>
              </a:rPr>
              <a:t>: Busca similitudes entre elementos para definir la asociación más probable de un conjunto de datos aportado con otro elemento de un conjunto de estudio.</a:t>
            </a:r>
          </a:p>
          <a:p>
            <a:pPr marL="800100" lvl="1" indent="-342900" algn="just">
              <a:buFont typeface="+mj-lt"/>
              <a:buAutoNum type="arabicPeriod" startAt="3"/>
            </a:pPr>
            <a:endParaRPr lang="es-ES" sz="1400" dirty="0">
              <a:latin typeface="Arial" panose="020B0604020202020204" pitchFamily="34" charset="0"/>
              <a:cs typeface="Arial" panose="020B0604020202020204" pitchFamily="34" charset="0"/>
            </a:endParaRPr>
          </a:p>
          <a:p>
            <a:pPr marL="800100" lvl="1" indent="-342900" algn="just">
              <a:buFont typeface="+mj-lt"/>
              <a:buAutoNum type="arabicPeriod" startAt="3"/>
            </a:pPr>
            <a:endParaRPr lang="es-ES" sz="1400" dirty="0">
              <a:latin typeface="Arial" panose="020B0604020202020204" pitchFamily="34" charset="0"/>
              <a:cs typeface="Arial" panose="020B0604020202020204" pitchFamily="34" charset="0"/>
            </a:endParaRPr>
          </a:p>
          <a:p>
            <a:pPr marL="800100" lvl="1" indent="-342900" algn="just">
              <a:buFont typeface="+mj-lt"/>
              <a:buAutoNum type="arabicPeriod" startAt="3"/>
            </a:pPr>
            <a:endParaRPr lang="es-ES" sz="1400" dirty="0">
              <a:latin typeface="Arial" panose="020B0604020202020204" pitchFamily="34" charset="0"/>
              <a:cs typeface="Arial" panose="020B0604020202020204" pitchFamily="34" charset="0"/>
            </a:endParaRPr>
          </a:p>
          <a:p>
            <a:pPr marL="800100" lvl="1" indent="-342900" algn="just">
              <a:buFont typeface="+mj-lt"/>
              <a:buAutoNum type="arabicPeriod" startAt="3"/>
            </a:pPr>
            <a:endParaRPr lang="es-ES" sz="1400" dirty="0">
              <a:latin typeface="Arial" panose="020B0604020202020204" pitchFamily="34" charset="0"/>
              <a:cs typeface="Arial" panose="020B0604020202020204" pitchFamily="34" charset="0"/>
            </a:endParaRPr>
          </a:p>
          <a:p>
            <a:pPr marL="800100" lvl="1" indent="-342900" algn="just">
              <a:buFont typeface="+mj-lt"/>
              <a:buAutoNum type="arabicPeriod" startAt="3"/>
            </a:pPr>
            <a:endParaRPr lang="es-ES" sz="1400" dirty="0">
              <a:latin typeface="Arial" panose="020B0604020202020204" pitchFamily="34" charset="0"/>
              <a:cs typeface="Arial" panose="020B0604020202020204" pitchFamily="34" charset="0"/>
            </a:endParaRPr>
          </a:p>
          <a:p>
            <a:pPr marL="800100" lvl="1" indent="-342900" algn="just">
              <a:buFont typeface="+mj-lt"/>
              <a:buAutoNum type="arabicPeriod" startAt="3"/>
            </a:pPr>
            <a:endParaRPr lang="es-ES" sz="1400" dirty="0">
              <a:latin typeface="Arial" panose="020B0604020202020204" pitchFamily="34" charset="0"/>
              <a:cs typeface="Arial" panose="020B0604020202020204" pitchFamily="34" charset="0"/>
            </a:endParaRPr>
          </a:p>
          <a:p>
            <a:pPr marL="800100" lvl="1" indent="-342900" algn="just">
              <a:buFont typeface="+mj-lt"/>
              <a:buAutoNum type="arabicPeriod" startAt="3"/>
            </a:pPr>
            <a:endParaRPr lang="es-ES" sz="1400" dirty="0"/>
          </a:p>
          <a:p>
            <a:pPr marL="800100" lvl="1" indent="-342900" algn="just">
              <a:buFont typeface="+mj-lt"/>
              <a:buAutoNum type="arabicPeriod" startAt="3"/>
            </a:pPr>
            <a:endParaRPr lang="es-ES" sz="1400" dirty="0"/>
          </a:p>
          <a:p>
            <a:pPr algn="just"/>
            <a:endParaRPr lang="es-ES" sz="1800" dirty="0">
              <a:latin typeface="Arial" panose="020B0604020202020204" pitchFamily="34" charset="0"/>
              <a:cs typeface="Arial" panose="020B0604020202020204" pitchFamily="34" charset="0"/>
            </a:endParaRPr>
          </a:p>
        </p:txBody>
      </p:sp>
      <p:sp>
        <p:nvSpPr>
          <p:cNvPr id="4" name="Marcador de pie de página 3">
            <a:extLst>
              <a:ext uri="{FF2B5EF4-FFF2-40B4-BE49-F238E27FC236}">
                <a16:creationId xmlns:a16="http://schemas.microsoft.com/office/drawing/2014/main" id="{359BA8B4-0217-4B42-9440-330B1023D649}"/>
              </a:ext>
            </a:extLst>
          </p:cNvPr>
          <p:cNvSpPr>
            <a:spLocks noGrp="1"/>
          </p:cNvSpPr>
          <p:nvPr>
            <p:ph type="ftr" sz="quarter" idx="11"/>
          </p:nvPr>
        </p:nvSpPr>
        <p:spPr/>
        <p:txBody>
          <a:bodyPr/>
          <a:lstStyle/>
          <a:p>
            <a:r>
              <a:rPr lang="es-ES"/>
              <a:t>Máster en Robótica y Sistemas Inteligentes</a:t>
            </a:r>
            <a:endParaRPr lang="es-ES" dirty="0"/>
          </a:p>
        </p:txBody>
      </p:sp>
      <p:sp>
        <p:nvSpPr>
          <p:cNvPr id="5" name="Marcador de número de diapositiva 4">
            <a:extLst>
              <a:ext uri="{FF2B5EF4-FFF2-40B4-BE49-F238E27FC236}">
                <a16:creationId xmlns:a16="http://schemas.microsoft.com/office/drawing/2014/main" id="{DC834507-3817-4860-A4E5-9716ABC9D16C}"/>
              </a:ext>
            </a:extLst>
          </p:cNvPr>
          <p:cNvSpPr>
            <a:spLocks noGrp="1"/>
          </p:cNvSpPr>
          <p:nvPr>
            <p:ph type="sldNum" sz="quarter" idx="12"/>
          </p:nvPr>
        </p:nvSpPr>
        <p:spPr/>
        <p:txBody>
          <a:bodyPr/>
          <a:lstStyle/>
          <a:p>
            <a:fld id="{7C51361C-AF87-194C-B798-ECB5840BEEDE}" type="slidenum">
              <a:rPr lang="es-ES" smtClean="0"/>
              <a:pPr/>
              <a:t>17</a:t>
            </a:fld>
            <a:r>
              <a:rPr lang="es-ES" dirty="0"/>
              <a:t> de 65</a:t>
            </a:r>
          </a:p>
        </p:txBody>
      </p:sp>
      <p:sp>
        <p:nvSpPr>
          <p:cNvPr id="6" name="Marcador de texto 5">
            <a:extLst>
              <a:ext uri="{FF2B5EF4-FFF2-40B4-BE49-F238E27FC236}">
                <a16:creationId xmlns:a16="http://schemas.microsoft.com/office/drawing/2014/main" id="{D6279CE3-1802-442E-A84F-A3EA09560A0C}"/>
              </a:ext>
            </a:extLst>
          </p:cNvPr>
          <p:cNvSpPr>
            <a:spLocks noGrp="1"/>
          </p:cNvSpPr>
          <p:nvPr>
            <p:ph type="body" sz="quarter" idx="13"/>
          </p:nvPr>
        </p:nvSpPr>
        <p:spPr/>
        <p:txBody>
          <a:bodyPr/>
          <a:lstStyle/>
          <a:p>
            <a:r>
              <a:rPr lang="es-ES" dirty="0"/>
              <a:t>Aprendizaje No Supervisado</a:t>
            </a:r>
          </a:p>
        </p:txBody>
      </p:sp>
      <p:pic>
        <p:nvPicPr>
          <p:cNvPr id="8" name="Imagen 7">
            <a:extLst>
              <a:ext uri="{FF2B5EF4-FFF2-40B4-BE49-F238E27FC236}">
                <a16:creationId xmlns:a16="http://schemas.microsoft.com/office/drawing/2014/main" id="{53B903CF-7E8A-414A-A2A2-99004A635FE5}"/>
              </a:ext>
            </a:extLst>
          </p:cNvPr>
          <p:cNvPicPr>
            <a:picLocks noChangeAspect="1"/>
          </p:cNvPicPr>
          <p:nvPr/>
        </p:nvPicPr>
        <p:blipFill>
          <a:blip r:embed="rId2"/>
          <a:stretch>
            <a:fillRect/>
          </a:stretch>
        </p:blipFill>
        <p:spPr>
          <a:xfrm>
            <a:off x="3513195" y="2591596"/>
            <a:ext cx="5097405" cy="3392944"/>
          </a:xfrm>
          <a:prstGeom prst="rect">
            <a:avLst/>
          </a:prstGeom>
        </p:spPr>
      </p:pic>
    </p:spTree>
    <p:extLst>
      <p:ext uri="{BB962C8B-B14F-4D97-AF65-F5344CB8AC3E}">
        <p14:creationId xmlns:p14="http://schemas.microsoft.com/office/powerpoint/2010/main" val="1366912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27FBEC-6C93-4F6A-BFF6-06D285DEF7C6}"/>
              </a:ext>
            </a:extLst>
          </p:cNvPr>
          <p:cNvSpPr>
            <a:spLocks noGrp="1"/>
          </p:cNvSpPr>
          <p:nvPr>
            <p:ph type="title"/>
          </p:nvPr>
        </p:nvSpPr>
        <p:spPr/>
        <p:txBody>
          <a:bodyPr/>
          <a:lstStyle/>
          <a:p>
            <a:r>
              <a:rPr lang="es-ES" dirty="0"/>
              <a:t>¿Qué es el Machine </a:t>
            </a:r>
            <a:r>
              <a:rPr lang="es-ES" dirty="0" err="1"/>
              <a:t>Learning</a:t>
            </a:r>
            <a:r>
              <a:rPr lang="es-ES" dirty="0"/>
              <a:t>?</a:t>
            </a:r>
          </a:p>
        </p:txBody>
      </p:sp>
      <p:sp>
        <p:nvSpPr>
          <p:cNvPr id="3" name="Marcador de contenido 2">
            <a:extLst>
              <a:ext uri="{FF2B5EF4-FFF2-40B4-BE49-F238E27FC236}">
                <a16:creationId xmlns:a16="http://schemas.microsoft.com/office/drawing/2014/main" id="{B605F1AF-530B-4DC1-A362-BAC8DFBE11D6}"/>
              </a:ext>
            </a:extLst>
          </p:cNvPr>
          <p:cNvSpPr>
            <a:spLocks noGrp="1"/>
          </p:cNvSpPr>
          <p:nvPr>
            <p:ph idx="1"/>
          </p:nvPr>
        </p:nvSpPr>
        <p:spPr/>
        <p:txBody>
          <a:bodyPr>
            <a:normAutofit lnSpcReduction="10000"/>
          </a:bodyPr>
          <a:lstStyle/>
          <a:p>
            <a:pPr algn="just"/>
            <a:r>
              <a:rPr lang="es-ES" sz="1800" dirty="0">
                <a:latin typeface="Arial" panose="020B0604020202020204" pitchFamily="34" charset="0"/>
                <a:cs typeface="Arial" panose="020B0604020202020204" pitchFamily="34" charset="0"/>
              </a:rPr>
              <a:t>Especialmente, en grandes volúmenes de datos, el esfuerzo de etiquetar cada una de las instancias con un especialista puede resultar inviable</a:t>
            </a:r>
            <a:r>
              <a:rPr lang="es-ES" sz="1800" dirty="0"/>
              <a:t>.</a:t>
            </a:r>
          </a:p>
          <a:p>
            <a:pPr algn="just"/>
            <a:endParaRPr lang="es-ES" sz="1800" dirty="0"/>
          </a:p>
          <a:p>
            <a:pPr algn="just"/>
            <a:r>
              <a:rPr lang="es-ES" sz="1800" dirty="0"/>
              <a:t>Incluso, en algunos casos, a la vista de un determinado conjunto de datos, ni siquiera el especialista puede que sea capaz de etiquetar ciertos casos.</a:t>
            </a:r>
          </a:p>
          <a:p>
            <a:pPr algn="just"/>
            <a:endParaRPr lang="es-ES" sz="1800" dirty="0"/>
          </a:p>
          <a:p>
            <a:pPr algn="just"/>
            <a:r>
              <a:rPr lang="es-ES" sz="1800" dirty="0"/>
              <a:t>Por este motivo, es muy común utilizar la información disponible por el pequeño conjunto de datos que sí se encuentra etiquetado para poder etiquetar otros elementos por similitud y efectuando evaluaciones de probabilidad de pertenencia a cada clase final con el fin de poder utilizar y mejorar el uso de los algoritmos de Aprendizaje Supervisado mitigando problemas como el desbalanceo entre clases o el sesgo de evaluación por un conjunto de datos limitado que no permita definir de forma adecuada las fronteras de decisión entre clases o la determinación de las curvas de ajuste.</a:t>
            </a:r>
          </a:p>
          <a:p>
            <a:pPr algn="just"/>
            <a:endParaRPr lang="es-ES" sz="1800" dirty="0"/>
          </a:p>
          <a:p>
            <a:pPr algn="just"/>
            <a:r>
              <a:rPr lang="es-ES" sz="1800" dirty="0"/>
              <a:t>Para estos casos, se trabaja con esta disciplina que se encuentra a caballo entre el Aprendizaje Supervisado y el Aprendizaje No Supervisado y que se denomina </a:t>
            </a:r>
            <a:r>
              <a:rPr lang="es-ES" sz="1800" b="1" dirty="0"/>
              <a:t>Aprendizaje </a:t>
            </a:r>
            <a:r>
              <a:rPr lang="es-ES" sz="1800" b="1" dirty="0" err="1"/>
              <a:t>Semisupervisado</a:t>
            </a:r>
            <a:r>
              <a:rPr lang="es-ES" sz="1800" dirty="0"/>
              <a:t>. </a:t>
            </a:r>
          </a:p>
          <a:p>
            <a:pPr algn="just"/>
            <a:endParaRPr lang="es-ES" sz="1800" dirty="0">
              <a:latin typeface="Arial" panose="020B0604020202020204" pitchFamily="34" charset="0"/>
              <a:cs typeface="Arial" panose="020B0604020202020204" pitchFamily="34" charset="0"/>
            </a:endParaRPr>
          </a:p>
          <a:p>
            <a:pPr algn="just"/>
            <a:endParaRPr lang="es-ES" sz="1800" dirty="0">
              <a:latin typeface="Arial" panose="020B0604020202020204" pitchFamily="34" charset="0"/>
              <a:cs typeface="Arial" panose="020B0604020202020204" pitchFamily="34" charset="0"/>
            </a:endParaRPr>
          </a:p>
        </p:txBody>
      </p:sp>
      <p:sp>
        <p:nvSpPr>
          <p:cNvPr id="4" name="Marcador de pie de página 3">
            <a:extLst>
              <a:ext uri="{FF2B5EF4-FFF2-40B4-BE49-F238E27FC236}">
                <a16:creationId xmlns:a16="http://schemas.microsoft.com/office/drawing/2014/main" id="{359BA8B4-0217-4B42-9440-330B1023D649}"/>
              </a:ext>
            </a:extLst>
          </p:cNvPr>
          <p:cNvSpPr>
            <a:spLocks noGrp="1"/>
          </p:cNvSpPr>
          <p:nvPr>
            <p:ph type="ftr" sz="quarter" idx="11"/>
          </p:nvPr>
        </p:nvSpPr>
        <p:spPr/>
        <p:txBody>
          <a:bodyPr/>
          <a:lstStyle/>
          <a:p>
            <a:r>
              <a:rPr lang="es-ES"/>
              <a:t>Máster en Robótica y Sistemas Inteligentes</a:t>
            </a:r>
            <a:endParaRPr lang="es-ES" dirty="0"/>
          </a:p>
        </p:txBody>
      </p:sp>
      <p:sp>
        <p:nvSpPr>
          <p:cNvPr id="5" name="Marcador de número de diapositiva 4">
            <a:extLst>
              <a:ext uri="{FF2B5EF4-FFF2-40B4-BE49-F238E27FC236}">
                <a16:creationId xmlns:a16="http://schemas.microsoft.com/office/drawing/2014/main" id="{DC834507-3817-4860-A4E5-9716ABC9D16C}"/>
              </a:ext>
            </a:extLst>
          </p:cNvPr>
          <p:cNvSpPr>
            <a:spLocks noGrp="1"/>
          </p:cNvSpPr>
          <p:nvPr>
            <p:ph type="sldNum" sz="quarter" idx="12"/>
          </p:nvPr>
        </p:nvSpPr>
        <p:spPr/>
        <p:txBody>
          <a:bodyPr/>
          <a:lstStyle/>
          <a:p>
            <a:fld id="{7C51361C-AF87-194C-B798-ECB5840BEEDE}" type="slidenum">
              <a:rPr lang="es-ES" smtClean="0"/>
              <a:pPr/>
              <a:t>18</a:t>
            </a:fld>
            <a:r>
              <a:rPr lang="es-ES" dirty="0"/>
              <a:t> de 65</a:t>
            </a:r>
          </a:p>
        </p:txBody>
      </p:sp>
      <p:sp>
        <p:nvSpPr>
          <p:cNvPr id="6" name="Marcador de texto 5">
            <a:extLst>
              <a:ext uri="{FF2B5EF4-FFF2-40B4-BE49-F238E27FC236}">
                <a16:creationId xmlns:a16="http://schemas.microsoft.com/office/drawing/2014/main" id="{D6279CE3-1802-442E-A84F-A3EA09560A0C}"/>
              </a:ext>
            </a:extLst>
          </p:cNvPr>
          <p:cNvSpPr>
            <a:spLocks noGrp="1"/>
          </p:cNvSpPr>
          <p:nvPr>
            <p:ph type="body" sz="quarter" idx="13"/>
          </p:nvPr>
        </p:nvSpPr>
        <p:spPr/>
        <p:txBody>
          <a:bodyPr/>
          <a:lstStyle/>
          <a:p>
            <a:r>
              <a:rPr lang="es-ES" dirty="0"/>
              <a:t>Aprendizaje </a:t>
            </a:r>
            <a:r>
              <a:rPr lang="es-ES" dirty="0" err="1"/>
              <a:t>Semisupervisado</a:t>
            </a:r>
            <a:endParaRPr lang="es-ES" dirty="0"/>
          </a:p>
        </p:txBody>
      </p:sp>
    </p:spTree>
    <p:extLst>
      <p:ext uri="{BB962C8B-B14F-4D97-AF65-F5344CB8AC3E}">
        <p14:creationId xmlns:p14="http://schemas.microsoft.com/office/powerpoint/2010/main" val="3312908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27FBEC-6C93-4F6A-BFF6-06D285DEF7C6}"/>
              </a:ext>
            </a:extLst>
          </p:cNvPr>
          <p:cNvSpPr>
            <a:spLocks noGrp="1"/>
          </p:cNvSpPr>
          <p:nvPr>
            <p:ph type="title"/>
          </p:nvPr>
        </p:nvSpPr>
        <p:spPr/>
        <p:txBody>
          <a:bodyPr/>
          <a:lstStyle/>
          <a:p>
            <a:r>
              <a:rPr lang="es-ES" dirty="0"/>
              <a:t>¿Qué es el Machine </a:t>
            </a:r>
            <a:r>
              <a:rPr lang="es-ES" dirty="0" err="1"/>
              <a:t>Learning</a:t>
            </a:r>
            <a:r>
              <a:rPr lang="es-ES" dirty="0"/>
              <a:t>?</a:t>
            </a:r>
          </a:p>
        </p:txBody>
      </p:sp>
      <p:sp>
        <p:nvSpPr>
          <p:cNvPr id="3" name="Marcador de contenido 2">
            <a:extLst>
              <a:ext uri="{FF2B5EF4-FFF2-40B4-BE49-F238E27FC236}">
                <a16:creationId xmlns:a16="http://schemas.microsoft.com/office/drawing/2014/main" id="{B605F1AF-530B-4DC1-A362-BAC8DFBE11D6}"/>
              </a:ext>
            </a:extLst>
          </p:cNvPr>
          <p:cNvSpPr>
            <a:spLocks noGrp="1"/>
          </p:cNvSpPr>
          <p:nvPr>
            <p:ph idx="1"/>
          </p:nvPr>
        </p:nvSpPr>
        <p:spPr/>
        <p:txBody>
          <a:bodyPr>
            <a:normAutofit/>
          </a:bodyPr>
          <a:lstStyle/>
          <a:p>
            <a:pPr algn="just"/>
            <a:r>
              <a:rPr lang="es-ES" sz="1800" dirty="0">
                <a:latin typeface="Arial" panose="020B0604020202020204" pitchFamily="34" charset="0"/>
                <a:cs typeface="Arial" panose="020B0604020202020204" pitchFamily="34" charset="0"/>
              </a:rPr>
              <a:t>Por ello, el </a:t>
            </a:r>
            <a:r>
              <a:rPr lang="es-ES" sz="1800" b="1" dirty="0">
                <a:latin typeface="Arial" panose="020B0604020202020204" pitchFamily="34" charset="0"/>
                <a:cs typeface="Arial" panose="020B0604020202020204" pitchFamily="34" charset="0"/>
              </a:rPr>
              <a:t>Aprendizaje </a:t>
            </a:r>
            <a:r>
              <a:rPr lang="es-ES" sz="1800" b="1" dirty="0" err="1">
                <a:latin typeface="Arial" panose="020B0604020202020204" pitchFamily="34" charset="0"/>
                <a:cs typeface="Arial" panose="020B0604020202020204" pitchFamily="34" charset="0"/>
              </a:rPr>
              <a:t>Semisupervisado</a:t>
            </a:r>
            <a:r>
              <a:rPr lang="es-ES" sz="1800" b="1" dirty="0">
                <a:latin typeface="Arial" panose="020B0604020202020204" pitchFamily="34" charset="0"/>
                <a:cs typeface="Arial" panose="020B0604020202020204" pitchFamily="34" charset="0"/>
              </a:rPr>
              <a:t> </a:t>
            </a:r>
            <a:r>
              <a:rPr lang="es-ES" sz="1800" dirty="0">
                <a:latin typeface="Arial" panose="020B0604020202020204" pitchFamily="34" charset="0"/>
                <a:cs typeface="Arial" panose="020B0604020202020204" pitchFamily="34" charset="0"/>
              </a:rPr>
              <a:t>se define como el conjunto de técnicas que trabajan con un conjunto de datos donde se encuentran instancias etiquetadas y no etiquetadas que permiten mejorar los resultados de clasificación o regresión de modelos que se entrenasen exclusivamente con los datos etiquetados.</a:t>
            </a:r>
            <a:endParaRPr lang="es-ES" sz="1800" dirty="0"/>
          </a:p>
          <a:p>
            <a:pPr algn="just"/>
            <a:endParaRPr lang="es-ES" sz="1800" dirty="0"/>
          </a:p>
          <a:p>
            <a:pPr marL="0" indent="0" algn="just">
              <a:buNone/>
            </a:pPr>
            <a:r>
              <a:rPr lang="es-ES" sz="1800" dirty="0"/>
              <a:t> </a:t>
            </a:r>
          </a:p>
          <a:p>
            <a:pPr algn="just"/>
            <a:endParaRPr lang="es-ES" sz="1800" dirty="0">
              <a:latin typeface="Arial" panose="020B0604020202020204" pitchFamily="34" charset="0"/>
              <a:cs typeface="Arial" panose="020B0604020202020204" pitchFamily="34" charset="0"/>
            </a:endParaRPr>
          </a:p>
          <a:p>
            <a:pPr algn="just"/>
            <a:endParaRPr lang="es-ES" sz="1800" dirty="0">
              <a:latin typeface="Arial" panose="020B0604020202020204" pitchFamily="34" charset="0"/>
              <a:cs typeface="Arial" panose="020B0604020202020204" pitchFamily="34" charset="0"/>
            </a:endParaRPr>
          </a:p>
        </p:txBody>
      </p:sp>
      <p:sp>
        <p:nvSpPr>
          <p:cNvPr id="4" name="Marcador de pie de página 3">
            <a:extLst>
              <a:ext uri="{FF2B5EF4-FFF2-40B4-BE49-F238E27FC236}">
                <a16:creationId xmlns:a16="http://schemas.microsoft.com/office/drawing/2014/main" id="{359BA8B4-0217-4B42-9440-330B1023D649}"/>
              </a:ext>
            </a:extLst>
          </p:cNvPr>
          <p:cNvSpPr>
            <a:spLocks noGrp="1"/>
          </p:cNvSpPr>
          <p:nvPr>
            <p:ph type="ftr" sz="quarter" idx="11"/>
          </p:nvPr>
        </p:nvSpPr>
        <p:spPr/>
        <p:txBody>
          <a:bodyPr/>
          <a:lstStyle/>
          <a:p>
            <a:r>
              <a:rPr lang="es-ES"/>
              <a:t>Máster en Robótica y Sistemas Inteligentes</a:t>
            </a:r>
            <a:endParaRPr lang="es-ES" dirty="0"/>
          </a:p>
        </p:txBody>
      </p:sp>
      <p:sp>
        <p:nvSpPr>
          <p:cNvPr id="5" name="Marcador de número de diapositiva 4">
            <a:extLst>
              <a:ext uri="{FF2B5EF4-FFF2-40B4-BE49-F238E27FC236}">
                <a16:creationId xmlns:a16="http://schemas.microsoft.com/office/drawing/2014/main" id="{DC834507-3817-4860-A4E5-9716ABC9D16C}"/>
              </a:ext>
            </a:extLst>
          </p:cNvPr>
          <p:cNvSpPr>
            <a:spLocks noGrp="1"/>
          </p:cNvSpPr>
          <p:nvPr>
            <p:ph type="sldNum" sz="quarter" idx="12"/>
          </p:nvPr>
        </p:nvSpPr>
        <p:spPr/>
        <p:txBody>
          <a:bodyPr/>
          <a:lstStyle/>
          <a:p>
            <a:fld id="{7C51361C-AF87-194C-B798-ECB5840BEEDE}" type="slidenum">
              <a:rPr lang="es-ES" smtClean="0"/>
              <a:pPr/>
              <a:t>19</a:t>
            </a:fld>
            <a:r>
              <a:rPr lang="es-ES" dirty="0"/>
              <a:t> de 65</a:t>
            </a:r>
          </a:p>
        </p:txBody>
      </p:sp>
      <p:sp>
        <p:nvSpPr>
          <p:cNvPr id="6" name="Marcador de texto 5">
            <a:extLst>
              <a:ext uri="{FF2B5EF4-FFF2-40B4-BE49-F238E27FC236}">
                <a16:creationId xmlns:a16="http://schemas.microsoft.com/office/drawing/2014/main" id="{D6279CE3-1802-442E-A84F-A3EA09560A0C}"/>
              </a:ext>
            </a:extLst>
          </p:cNvPr>
          <p:cNvSpPr>
            <a:spLocks noGrp="1"/>
          </p:cNvSpPr>
          <p:nvPr>
            <p:ph type="body" sz="quarter" idx="13"/>
          </p:nvPr>
        </p:nvSpPr>
        <p:spPr/>
        <p:txBody>
          <a:bodyPr/>
          <a:lstStyle/>
          <a:p>
            <a:r>
              <a:rPr lang="es-ES" dirty="0"/>
              <a:t>Aprendizaje </a:t>
            </a:r>
            <a:r>
              <a:rPr lang="es-ES" dirty="0" err="1"/>
              <a:t>Semisupervisado</a:t>
            </a:r>
            <a:endParaRPr lang="es-ES" dirty="0"/>
          </a:p>
        </p:txBody>
      </p:sp>
      <p:pic>
        <p:nvPicPr>
          <p:cNvPr id="7" name="Imagen 6">
            <a:extLst>
              <a:ext uri="{FF2B5EF4-FFF2-40B4-BE49-F238E27FC236}">
                <a16:creationId xmlns:a16="http://schemas.microsoft.com/office/drawing/2014/main" id="{47491117-B763-41CE-8CA6-28EB205E1384}"/>
              </a:ext>
            </a:extLst>
          </p:cNvPr>
          <p:cNvPicPr>
            <a:picLocks noChangeAspect="1"/>
          </p:cNvPicPr>
          <p:nvPr/>
        </p:nvPicPr>
        <p:blipFill>
          <a:blip r:embed="rId2"/>
          <a:stretch>
            <a:fillRect/>
          </a:stretch>
        </p:blipFill>
        <p:spPr>
          <a:xfrm>
            <a:off x="838200" y="2919248"/>
            <a:ext cx="10401519" cy="3437102"/>
          </a:xfrm>
          <a:prstGeom prst="rect">
            <a:avLst/>
          </a:prstGeom>
        </p:spPr>
      </p:pic>
    </p:spTree>
    <p:extLst>
      <p:ext uri="{BB962C8B-B14F-4D97-AF65-F5344CB8AC3E}">
        <p14:creationId xmlns:p14="http://schemas.microsoft.com/office/powerpoint/2010/main" val="1069267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25E3AB-E143-FB45-BB00-8EE7BD34226C}"/>
              </a:ext>
            </a:extLst>
          </p:cNvPr>
          <p:cNvSpPr>
            <a:spLocks noGrp="1"/>
          </p:cNvSpPr>
          <p:nvPr>
            <p:ph type="title"/>
          </p:nvPr>
        </p:nvSpPr>
        <p:spPr/>
        <p:txBody>
          <a:bodyPr>
            <a:normAutofit/>
          </a:bodyPr>
          <a:lstStyle/>
          <a:p>
            <a:r>
              <a:rPr lang="es-ES" dirty="0"/>
              <a:t>¿Qué es la Inteligencia Artificial?</a:t>
            </a:r>
          </a:p>
        </p:txBody>
      </p:sp>
      <p:sp>
        <p:nvSpPr>
          <p:cNvPr id="3" name="Marcador de contenido 2">
            <a:extLst>
              <a:ext uri="{FF2B5EF4-FFF2-40B4-BE49-F238E27FC236}">
                <a16:creationId xmlns:a16="http://schemas.microsoft.com/office/drawing/2014/main" id="{A42AB577-0759-914E-BE1C-BDA8AFFF183C}"/>
              </a:ext>
            </a:extLst>
          </p:cNvPr>
          <p:cNvSpPr>
            <a:spLocks noGrp="1"/>
          </p:cNvSpPr>
          <p:nvPr>
            <p:ph idx="1"/>
          </p:nvPr>
        </p:nvSpPr>
        <p:spPr/>
        <p:txBody>
          <a:bodyPr>
            <a:normAutofit/>
          </a:bodyPr>
          <a:lstStyle/>
          <a:p>
            <a:pPr algn="just"/>
            <a:r>
              <a:rPr lang="es-ES" sz="1800" dirty="0">
                <a:solidFill>
                  <a:srgbClr val="000000"/>
                </a:solidFill>
                <a:latin typeface="Arial"/>
                <a:cs typeface="Arial"/>
                <a:sym typeface="Arial"/>
              </a:rPr>
              <a:t>Podríamos definir </a:t>
            </a:r>
            <a:r>
              <a:rPr lang="es-ES" sz="1800" b="1" dirty="0">
                <a:solidFill>
                  <a:srgbClr val="000000"/>
                </a:solidFill>
                <a:latin typeface="Arial"/>
                <a:cs typeface="Arial"/>
                <a:sym typeface="Arial"/>
              </a:rPr>
              <a:t>Inteligencia Artificial </a:t>
            </a:r>
            <a:r>
              <a:rPr lang="es-ES" sz="1800" dirty="0">
                <a:solidFill>
                  <a:srgbClr val="000000"/>
                </a:solidFill>
                <a:latin typeface="Arial"/>
                <a:cs typeface="Arial"/>
                <a:sym typeface="Arial"/>
              </a:rPr>
              <a:t>(IA) como la capacidad de las máquinas de procesar información con el objetivo de aprender de la experiencia, tomar decisiones y realizar tareas de la misma manera que lo haría un ser humano.</a:t>
            </a:r>
          </a:p>
          <a:p>
            <a:pPr algn="just"/>
            <a:endParaRPr lang="es-ES" sz="1800" dirty="0">
              <a:solidFill>
                <a:srgbClr val="000000"/>
              </a:solidFill>
              <a:latin typeface="Arial"/>
              <a:cs typeface="Arial"/>
              <a:sym typeface="Arial"/>
            </a:endParaRPr>
          </a:p>
          <a:p>
            <a:pPr algn="just"/>
            <a:endParaRPr lang="es-ES" sz="1800" dirty="0">
              <a:solidFill>
                <a:srgbClr val="000000"/>
              </a:solidFill>
              <a:latin typeface="Arial"/>
              <a:cs typeface="Arial"/>
              <a:sym typeface="Arial"/>
            </a:endParaRPr>
          </a:p>
          <a:p>
            <a:pPr algn="just"/>
            <a:endParaRPr lang="es-ES" sz="1800" dirty="0">
              <a:solidFill>
                <a:srgbClr val="000000"/>
              </a:solidFill>
              <a:latin typeface="Arial"/>
              <a:cs typeface="Arial"/>
              <a:sym typeface="Arial"/>
            </a:endParaRPr>
          </a:p>
          <a:p>
            <a:pPr algn="just"/>
            <a:endParaRPr lang="es-ES" sz="1800" dirty="0">
              <a:solidFill>
                <a:srgbClr val="000000"/>
              </a:solidFill>
              <a:latin typeface="Arial"/>
              <a:cs typeface="Arial"/>
              <a:sym typeface="Arial"/>
            </a:endParaRPr>
          </a:p>
          <a:p>
            <a:pPr algn="just"/>
            <a:endParaRPr lang="es-ES" sz="1800" dirty="0">
              <a:solidFill>
                <a:srgbClr val="000000"/>
              </a:solidFill>
              <a:latin typeface="Arial"/>
              <a:cs typeface="Arial"/>
              <a:sym typeface="Arial"/>
            </a:endParaRPr>
          </a:p>
          <a:p>
            <a:pPr algn="just"/>
            <a:endParaRPr lang="es-ES" sz="1800" dirty="0">
              <a:solidFill>
                <a:srgbClr val="000000"/>
              </a:solidFill>
              <a:latin typeface="Arial"/>
              <a:cs typeface="Arial"/>
              <a:sym typeface="Arial"/>
            </a:endParaRPr>
          </a:p>
          <a:p>
            <a:pPr algn="just"/>
            <a:endParaRPr lang="es-ES" sz="1800" dirty="0">
              <a:solidFill>
                <a:srgbClr val="000000"/>
              </a:solidFill>
              <a:latin typeface="Arial"/>
              <a:cs typeface="Arial"/>
              <a:sym typeface="Arial"/>
            </a:endParaRPr>
          </a:p>
          <a:p>
            <a:pPr algn="just"/>
            <a:r>
              <a:rPr lang="es-ES" sz="1800" dirty="0">
                <a:solidFill>
                  <a:srgbClr val="000000"/>
                </a:solidFill>
                <a:latin typeface="Arial"/>
                <a:cs typeface="Arial"/>
                <a:sym typeface="Arial"/>
              </a:rPr>
              <a:t>Para ello, es imprescindible conseguir que la máquina interprete la información disponible, generar estructuras para facilitar su aprendizaje y metodologías para validar el conocimiento generado.</a:t>
            </a:r>
          </a:p>
          <a:p>
            <a:pPr marL="0" indent="0" algn="just">
              <a:buNone/>
            </a:pPr>
            <a:endParaRPr lang="es-ES" sz="1800" dirty="0">
              <a:solidFill>
                <a:srgbClr val="000000"/>
              </a:solidFill>
              <a:latin typeface="Arial"/>
              <a:cs typeface="Arial"/>
              <a:sym typeface="Arial"/>
            </a:endParaRPr>
          </a:p>
        </p:txBody>
      </p:sp>
      <p:sp>
        <p:nvSpPr>
          <p:cNvPr id="4" name="Marcador de pie de página 3">
            <a:extLst>
              <a:ext uri="{FF2B5EF4-FFF2-40B4-BE49-F238E27FC236}">
                <a16:creationId xmlns:a16="http://schemas.microsoft.com/office/drawing/2014/main" id="{C8E65494-D52B-784B-9404-9BB7C3BE7E66}"/>
              </a:ext>
            </a:extLst>
          </p:cNvPr>
          <p:cNvSpPr>
            <a:spLocks noGrp="1"/>
          </p:cNvSpPr>
          <p:nvPr>
            <p:ph type="ftr" sz="quarter" idx="11"/>
          </p:nvPr>
        </p:nvSpPr>
        <p:spPr/>
        <p:txBody>
          <a:bodyPr/>
          <a:lstStyle/>
          <a:p>
            <a:r>
              <a:rPr lang="es-ES"/>
              <a:t>Máster en Robótica y Sistemas Inteligentes</a:t>
            </a:r>
            <a:endParaRPr lang="es-ES" dirty="0"/>
          </a:p>
        </p:txBody>
      </p:sp>
      <p:sp>
        <p:nvSpPr>
          <p:cNvPr id="5" name="Marcador de número de diapositiva 4">
            <a:extLst>
              <a:ext uri="{FF2B5EF4-FFF2-40B4-BE49-F238E27FC236}">
                <a16:creationId xmlns:a16="http://schemas.microsoft.com/office/drawing/2014/main" id="{8306EA0E-27D0-7D4E-88A1-572440CA5AA9}"/>
              </a:ext>
            </a:extLst>
          </p:cNvPr>
          <p:cNvSpPr>
            <a:spLocks noGrp="1"/>
          </p:cNvSpPr>
          <p:nvPr>
            <p:ph type="sldNum" sz="quarter" idx="12"/>
          </p:nvPr>
        </p:nvSpPr>
        <p:spPr/>
        <p:txBody>
          <a:bodyPr/>
          <a:lstStyle/>
          <a:p>
            <a:fld id="{7C51361C-AF87-194C-B798-ECB5840BEEDE}" type="slidenum">
              <a:rPr lang="es-ES" smtClean="0"/>
              <a:pPr/>
              <a:t>2</a:t>
            </a:fld>
            <a:r>
              <a:rPr lang="es-ES" dirty="0"/>
              <a:t> de 65</a:t>
            </a:r>
          </a:p>
        </p:txBody>
      </p:sp>
      <p:sp>
        <p:nvSpPr>
          <p:cNvPr id="6" name="Marcador de texto 5">
            <a:extLst>
              <a:ext uri="{FF2B5EF4-FFF2-40B4-BE49-F238E27FC236}">
                <a16:creationId xmlns:a16="http://schemas.microsoft.com/office/drawing/2014/main" id="{9226B2B2-15A3-4C40-8FEC-E6979D77164B}"/>
              </a:ext>
            </a:extLst>
          </p:cNvPr>
          <p:cNvSpPr>
            <a:spLocks noGrp="1"/>
          </p:cNvSpPr>
          <p:nvPr>
            <p:ph type="body" sz="quarter" idx="13"/>
          </p:nvPr>
        </p:nvSpPr>
        <p:spPr/>
        <p:txBody>
          <a:bodyPr/>
          <a:lstStyle/>
          <a:p>
            <a:r>
              <a:rPr lang="es-ES" dirty="0"/>
              <a:t>Definiciones</a:t>
            </a:r>
          </a:p>
        </p:txBody>
      </p:sp>
      <p:pic>
        <p:nvPicPr>
          <p:cNvPr id="1026" name="Picture 2" descr="Para 2025, la IA generativa representará el 10% de todos los datos  producidos - Algoritmia">
            <a:extLst>
              <a:ext uri="{FF2B5EF4-FFF2-40B4-BE49-F238E27FC236}">
                <a16:creationId xmlns:a16="http://schemas.microsoft.com/office/drawing/2014/main" id="{D50F64D2-B19E-42A2-BDFE-A9ACDC42AA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1971" y="2613455"/>
            <a:ext cx="3162857" cy="2151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36703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CE6B8A-7F72-4879-BFBF-42C8FDDAB92C}"/>
              </a:ext>
            </a:extLst>
          </p:cNvPr>
          <p:cNvSpPr>
            <a:spLocks noGrp="1"/>
          </p:cNvSpPr>
          <p:nvPr>
            <p:ph type="title"/>
          </p:nvPr>
        </p:nvSpPr>
        <p:spPr/>
        <p:txBody>
          <a:bodyPr/>
          <a:lstStyle/>
          <a:p>
            <a:r>
              <a:rPr lang="es-ES" dirty="0"/>
              <a:t>¿Qué es el Machine </a:t>
            </a:r>
            <a:r>
              <a:rPr lang="es-ES" dirty="0" err="1"/>
              <a:t>Learning</a:t>
            </a:r>
            <a:r>
              <a:rPr lang="es-ES" dirty="0"/>
              <a:t>?</a:t>
            </a:r>
          </a:p>
        </p:txBody>
      </p:sp>
      <p:graphicFrame>
        <p:nvGraphicFramePr>
          <p:cNvPr id="7" name="Marcador de contenido 6">
            <a:extLst>
              <a:ext uri="{FF2B5EF4-FFF2-40B4-BE49-F238E27FC236}">
                <a16:creationId xmlns:a16="http://schemas.microsoft.com/office/drawing/2014/main" id="{C717DBC6-37FA-4503-A8B2-31D858FE8700}"/>
              </a:ext>
            </a:extLst>
          </p:cNvPr>
          <p:cNvGraphicFramePr>
            <a:graphicFrameLocks noGrp="1"/>
          </p:cNvGraphicFramePr>
          <p:nvPr>
            <p:ph idx="1"/>
            <p:extLst>
              <p:ext uri="{D42A27DB-BD31-4B8C-83A1-F6EECF244321}">
                <p14:modId xmlns:p14="http://schemas.microsoft.com/office/powerpoint/2010/main" val="275173945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pie de página 3">
            <a:extLst>
              <a:ext uri="{FF2B5EF4-FFF2-40B4-BE49-F238E27FC236}">
                <a16:creationId xmlns:a16="http://schemas.microsoft.com/office/drawing/2014/main" id="{CF7B5CC3-4211-44CE-9586-DCD1DE04B0DD}"/>
              </a:ext>
            </a:extLst>
          </p:cNvPr>
          <p:cNvSpPr>
            <a:spLocks noGrp="1"/>
          </p:cNvSpPr>
          <p:nvPr>
            <p:ph type="ftr" sz="quarter" idx="11"/>
          </p:nvPr>
        </p:nvSpPr>
        <p:spPr/>
        <p:txBody>
          <a:bodyPr/>
          <a:lstStyle/>
          <a:p>
            <a:r>
              <a:rPr lang="es-ES"/>
              <a:t>Máster en Robótica y Sistemas Inteligentes</a:t>
            </a:r>
            <a:endParaRPr lang="es-ES" dirty="0"/>
          </a:p>
        </p:txBody>
      </p:sp>
      <p:sp>
        <p:nvSpPr>
          <p:cNvPr id="5" name="Marcador de número de diapositiva 4">
            <a:extLst>
              <a:ext uri="{FF2B5EF4-FFF2-40B4-BE49-F238E27FC236}">
                <a16:creationId xmlns:a16="http://schemas.microsoft.com/office/drawing/2014/main" id="{0BB1577F-8718-4CAE-BA7A-45F9FBC7FDC5}"/>
              </a:ext>
            </a:extLst>
          </p:cNvPr>
          <p:cNvSpPr>
            <a:spLocks noGrp="1"/>
          </p:cNvSpPr>
          <p:nvPr>
            <p:ph type="sldNum" sz="quarter" idx="12"/>
          </p:nvPr>
        </p:nvSpPr>
        <p:spPr/>
        <p:txBody>
          <a:bodyPr/>
          <a:lstStyle/>
          <a:p>
            <a:fld id="{7C51361C-AF87-194C-B798-ECB5840BEEDE}" type="slidenum">
              <a:rPr lang="es-ES" smtClean="0"/>
              <a:pPr/>
              <a:t>20</a:t>
            </a:fld>
            <a:r>
              <a:rPr lang="es-ES" dirty="0"/>
              <a:t> de 65</a:t>
            </a:r>
          </a:p>
        </p:txBody>
      </p:sp>
      <p:sp>
        <p:nvSpPr>
          <p:cNvPr id="6" name="Marcador de texto 5">
            <a:extLst>
              <a:ext uri="{FF2B5EF4-FFF2-40B4-BE49-F238E27FC236}">
                <a16:creationId xmlns:a16="http://schemas.microsoft.com/office/drawing/2014/main" id="{00A35479-9264-4D97-BA06-050215363DB9}"/>
              </a:ext>
            </a:extLst>
          </p:cNvPr>
          <p:cNvSpPr>
            <a:spLocks noGrp="1"/>
          </p:cNvSpPr>
          <p:nvPr>
            <p:ph type="body" sz="quarter" idx="13"/>
          </p:nvPr>
        </p:nvSpPr>
        <p:spPr/>
        <p:txBody>
          <a:bodyPr/>
          <a:lstStyle/>
          <a:p>
            <a:r>
              <a:rPr lang="es-ES" dirty="0"/>
              <a:t>Etapas de Trabajo con los Datos en Aprendizaje Supervisado y No Supervisado</a:t>
            </a:r>
          </a:p>
        </p:txBody>
      </p:sp>
      <p:grpSp>
        <p:nvGrpSpPr>
          <p:cNvPr id="10" name="Grupo 9">
            <a:extLst>
              <a:ext uri="{FF2B5EF4-FFF2-40B4-BE49-F238E27FC236}">
                <a16:creationId xmlns:a16="http://schemas.microsoft.com/office/drawing/2014/main" id="{EE6779E9-366F-409C-9278-B6DCEE59780B}"/>
              </a:ext>
            </a:extLst>
          </p:cNvPr>
          <p:cNvGrpSpPr/>
          <p:nvPr/>
        </p:nvGrpSpPr>
        <p:grpSpPr>
          <a:xfrm>
            <a:off x="5510659" y="3107001"/>
            <a:ext cx="1170682" cy="760943"/>
            <a:chOff x="3118555" y="898050"/>
            <a:chExt cx="1170682" cy="760943"/>
          </a:xfrm>
          <a:scene3d>
            <a:camera prst="orthographicFront"/>
            <a:lightRig rig="flat" dir="t"/>
          </a:scene3d>
        </p:grpSpPr>
        <p:sp>
          <p:nvSpPr>
            <p:cNvPr id="11" name="Rectángulo: esquinas redondeadas 10">
              <a:extLst>
                <a:ext uri="{FF2B5EF4-FFF2-40B4-BE49-F238E27FC236}">
                  <a16:creationId xmlns:a16="http://schemas.microsoft.com/office/drawing/2014/main" id="{AE52E242-A6AA-465E-8FB3-E294B5AFE077}"/>
                </a:ext>
              </a:extLst>
            </p:cNvPr>
            <p:cNvSpPr/>
            <p:nvPr/>
          </p:nvSpPr>
          <p:spPr>
            <a:xfrm>
              <a:off x="3118555" y="898050"/>
              <a:ext cx="1170682" cy="760943"/>
            </a:xfrm>
            <a:prstGeom prst="roundRect">
              <a:avLst/>
            </a:prstGeom>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sp>
          <p:nvSpPr>
            <p:cNvPr id="12" name="Rectángulo: esquinas redondeadas 4">
              <a:extLst>
                <a:ext uri="{FF2B5EF4-FFF2-40B4-BE49-F238E27FC236}">
                  <a16:creationId xmlns:a16="http://schemas.microsoft.com/office/drawing/2014/main" id="{06566151-2FB3-40EF-943F-6AE587196F54}"/>
                </a:ext>
              </a:extLst>
            </p:cNvPr>
            <p:cNvSpPr txBox="1"/>
            <p:nvPr/>
          </p:nvSpPr>
          <p:spPr>
            <a:xfrm>
              <a:off x="3155701" y="935196"/>
              <a:ext cx="1096390" cy="686651"/>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dirty="0"/>
                <a:t>DATOS</a:t>
              </a:r>
            </a:p>
          </p:txBody>
        </p:sp>
      </p:grpSp>
      <p:pic>
        <p:nvPicPr>
          <p:cNvPr id="18" name="Imagen 17">
            <a:extLst>
              <a:ext uri="{FF2B5EF4-FFF2-40B4-BE49-F238E27FC236}">
                <a16:creationId xmlns:a16="http://schemas.microsoft.com/office/drawing/2014/main" id="{7698E2DD-4043-4898-AF0D-13388D692372}"/>
              </a:ext>
            </a:extLst>
          </p:cNvPr>
          <p:cNvPicPr>
            <a:picLocks noChangeAspect="1"/>
          </p:cNvPicPr>
          <p:nvPr/>
        </p:nvPicPr>
        <p:blipFill>
          <a:blip r:embed="rId7"/>
          <a:stretch>
            <a:fillRect/>
          </a:stretch>
        </p:blipFill>
        <p:spPr>
          <a:xfrm>
            <a:off x="5510659" y="4001294"/>
            <a:ext cx="1170682" cy="1348375"/>
          </a:xfrm>
          <a:prstGeom prst="rect">
            <a:avLst/>
          </a:prstGeom>
        </p:spPr>
      </p:pic>
      <p:sp>
        <p:nvSpPr>
          <p:cNvPr id="19" name="Conector recto 3">
            <a:extLst>
              <a:ext uri="{FF2B5EF4-FFF2-40B4-BE49-F238E27FC236}">
                <a16:creationId xmlns:a16="http://schemas.microsoft.com/office/drawing/2014/main" id="{D57336C6-88FC-4BE5-8E27-427A35594AC5}"/>
              </a:ext>
            </a:extLst>
          </p:cNvPr>
          <p:cNvSpPr/>
          <p:nvPr/>
        </p:nvSpPr>
        <p:spPr>
          <a:xfrm rot="2217144">
            <a:off x="4493045" y="3218750"/>
            <a:ext cx="3588585" cy="4232056"/>
          </a:xfrm>
          <a:custGeom>
            <a:avLst/>
            <a:gdLst/>
            <a:ahLst/>
            <a:cxnLst/>
            <a:rect l="0" t="0" r="0" b="0"/>
            <a:pathLst>
              <a:path>
                <a:moveTo>
                  <a:pt x="28004" y="2110065"/>
                </a:moveTo>
                <a:arcTo wR="1794292" hR="1794292" stAng="10191834" swAng="1216333"/>
              </a:path>
            </a:pathLst>
          </a:custGeom>
          <a:noFill/>
          <a:ln>
            <a:tailEnd type="arrow"/>
          </a:ln>
        </p:spPr>
        <p:style>
          <a:lnRef idx="1">
            <a:schemeClr val="accent6">
              <a:hueOff val="0"/>
              <a:satOff val="0"/>
              <a:lumOff val="0"/>
              <a:alphaOff val="0"/>
            </a:schemeClr>
          </a:lnRef>
          <a:fillRef idx="0">
            <a:scrgbClr r="0" g="0" b="0"/>
          </a:fillRef>
          <a:effectRef idx="0">
            <a:schemeClr val="accent6">
              <a:hueOff val="0"/>
              <a:satOff val="0"/>
              <a:lumOff val="0"/>
              <a:alphaOff val="0"/>
            </a:schemeClr>
          </a:effectRef>
          <a:fontRef idx="minor">
            <a:schemeClr val="tx1">
              <a:hueOff val="0"/>
              <a:satOff val="0"/>
              <a:lumOff val="0"/>
              <a:alphaOff val="0"/>
            </a:schemeClr>
          </a:fontRef>
        </p:style>
      </p:sp>
      <p:sp>
        <p:nvSpPr>
          <p:cNvPr id="20" name="Conector recto 3">
            <a:extLst>
              <a:ext uri="{FF2B5EF4-FFF2-40B4-BE49-F238E27FC236}">
                <a16:creationId xmlns:a16="http://schemas.microsoft.com/office/drawing/2014/main" id="{D9BF48A6-BB4B-48D7-A276-33F60F5D850A}"/>
              </a:ext>
            </a:extLst>
          </p:cNvPr>
          <p:cNvSpPr/>
          <p:nvPr/>
        </p:nvSpPr>
        <p:spPr>
          <a:xfrm rot="18312171">
            <a:off x="6100975" y="1148902"/>
            <a:ext cx="3588585" cy="3588585"/>
          </a:xfrm>
          <a:custGeom>
            <a:avLst/>
            <a:gdLst/>
            <a:ahLst/>
            <a:cxnLst/>
            <a:rect l="0" t="0" r="0" b="0"/>
            <a:pathLst>
              <a:path>
                <a:moveTo>
                  <a:pt x="652282" y="410349"/>
                </a:moveTo>
                <a:arcTo wR="1794292" hR="1794292" stAng="13828263" swAng="925186"/>
              </a:path>
            </a:pathLst>
          </a:custGeom>
          <a:noFill/>
          <a:ln>
            <a:tailEnd type="arrow"/>
          </a:ln>
        </p:spPr>
        <p:style>
          <a:lnRef idx="1">
            <a:schemeClr val="accent2">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21" name="Conector recto 3">
            <a:extLst>
              <a:ext uri="{FF2B5EF4-FFF2-40B4-BE49-F238E27FC236}">
                <a16:creationId xmlns:a16="http://schemas.microsoft.com/office/drawing/2014/main" id="{A771098F-0DC8-40AA-9F33-AE9A3AEC1DA8}"/>
              </a:ext>
            </a:extLst>
          </p:cNvPr>
          <p:cNvSpPr/>
          <p:nvPr/>
        </p:nvSpPr>
        <p:spPr>
          <a:xfrm rot="7705460">
            <a:off x="6905438" y="2670843"/>
            <a:ext cx="4273906" cy="3588585"/>
          </a:xfrm>
          <a:custGeom>
            <a:avLst/>
            <a:gdLst/>
            <a:ahLst/>
            <a:cxnLst/>
            <a:rect l="0" t="0" r="0" b="0"/>
            <a:pathLst>
              <a:path>
                <a:moveTo>
                  <a:pt x="2936302" y="3178236"/>
                </a:moveTo>
                <a:arcTo wR="1794292" hR="1794292" stAng="3028263" swAng="925186"/>
              </a:path>
            </a:pathLst>
          </a:custGeom>
          <a:noFill/>
          <a:ln>
            <a:tailEnd type="arrow"/>
          </a:ln>
        </p:spPr>
        <p:style>
          <a:lnRef idx="1">
            <a:schemeClr val="accent4">
              <a:hueOff val="0"/>
              <a:satOff val="0"/>
              <a:lumOff val="0"/>
              <a:alphaOff val="0"/>
            </a:schemeClr>
          </a:lnRef>
          <a:fillRef idx="0">
            <a:scrgbClr r="0" g="0" b="0"/>
          </a:fillRef>
          <a:effectRef idx="0">
            <a:schemeClr val="accent4">
              <a:hueOff val="0"/>
              <a:satOff val="0"/>
              <a:lumOff val="0"/>
              <a:alphaOff val="0"/>
            </a:schemeClr>
          </a:effectRef>
          <a:fontRef idx="minor">
            <a:schemeClr val="tx1">
              <a:hueOff val="0"/>
              <a:satOff val="0"/>
              <a:lumOff val="0"/>
              <a:alphaOff val="0"/>
            </a:schemeClr>
          </a:fontRef>
        </p:style>
      </p:sp>
      <p:sp>
        <p:nvSpPr>
          <p:cNvPr id="22" name="Conector recto 3">
            <a:extLst>
              <a:ext uri="{FF2B5EF4-FFF2-40B4-BE49-F238E27FC236}">
                <a16:creationId xmlns:a16="http://schemas.microsoft.com/office/drawing/2014/main" id="{AE7F1852-2F30-405A-928A-AC562711423A}"/>
              </a:ext>
            </a:extLst>
          </p:cNvPr>
          <p:cNvSpPr/>
          <p:nvPr/>
        </p:nvSpPr>
        <p:spPr>
          <a:xfrm rot="10351616">
            <a:off x="2443954" y="-411983"/>
            <a:ext cx="3588585" cy="3588585"/>
          </a:xfrm>
          <a:custGeom>
            <a:avLst/>
            <a:gdLst/>
            <a:ahLst/>
            <a:cxnLst/>
            <a:rect l="0" t="0" r="0" b="0"/>
            <a:pathLst>
              <a:path>
                <a:moveTo>
                  <a:pt x="652282" y="410349"/>
                </a:moveTo>
                <a:arcTo wR="1794292" hR="1794292" stAng="13828263" swAng="925186"/>
              </a:path>
            </a:pathLst>
          </a:custGeom>
          <a:noFill/>
          <a:ln>
            <a:tailEnd type="arrow"/>
          </a:ln>
        </p:spPr>
        <p:style>
          <a:lnRef idx="1">
            <a:schemeClr val="accent2">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sp>
      <p:sp>
        <p:nvSpPr>
          <p:cNvPr id="24" name="Conector recto 3">
            <a:extLst>
              <a:ext uri="{FF2B5EF4-FFF2-40B4-BE49-F238E27FC236}">
                <a16:creationId xmlns:a16="http://schemas.microsoft.com/office/drawing/2014/main" id="{C7C4F4EF-40C4-442F-B87B-0991886EBFBE}"/>
              </a:ext>
            </a:extLst>
          </p:cNvPr>
          <p:cNvSpPr/>
          <p:nvPr/>
        </p:nvSpPr>
        <p:spPr>
          <a:xfrm rot="6006059">
            <a:off x="6382878" y="4621021"/>
            <a:ext cx="3588585" cy="3588585"/>
          </a:xfrm>
          <a:custGeom>
            <a:avLst/>
            <a:gdLst/>
            <a:ahLst/>
            <a:cxnLst/>
            <a:rect l="0" t="0" r="0" b="0"/>
            <a:pathLst>
              <a:path>
                <a:moveTo>
                  <a:pt x="1061365" y="3432066"/>
                </a:moveTo>
                <a:arcTo wR="1794292" hR="1794292" stAng="6846552" swAng="925186"/>
              </a:path>
            </a:pathLst>
          </a:custGeom>
          <a:noFill/>
          <a:ln>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Tree>
    <p:extLst>
      <p:ext uri="{BB962C8B-B14F-4D97-AF65-F5344CB8AC3E}">
        <p14:creationId xmlns:p14="http://schemas.microsoft.com/office/powerpoint/2010/main" val="1070905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27FBEC-6C93-4F6A-BFF6-06D285DEF7C6}"/>
              </a:ext>
            </a:extLst>
          </p:cNvPr>
          <p:cNvSpPr>
            <a:spLocks noGrp="1"/>
          </p:cNvSpPr>
          <p:nvPr>
            <p:ph type="title"/>
          </p:nvPr>
        </p:nvSpPr>
        <p:spPr/>
        <p:txBody>
          <a:bodyPr/>
          <a:lstStyle/>
          <a:p>
            <a:r>
              <a:rPr lang="es-ES" dirty="0"/>
              <a:t>¿Qué es el Machine </a:t>
            </a:r>
            <a:r>
              <a:rPr lang="es-ES" dirty="0" err="1"/>
              <a:t>Learning</a:t>
            </a:r>
            <a:r>
              <a:rPr lang="es-ES" dirty="0"/>
              <a:t>?</a:t>
            </a:r>
          </a:p>
        </p:txBody>
      </p:sp>
      <p:sp>
        <p:nvSpPr>
          <p:cNvPr id="3" name="Marcador de contenido 2">
            <a:extLst>
              <a:ext uri="{FF2B5EF4-FFF2-40B4-BE49-F238E27FC236}">
                <a16:creationId xmlns:a16="http://schemas.microsoft.com/office/drawing/2014/main" id="{B605F1AF-530B-4DC1-A362-BAC8DFBE11D6}"/>
              </a:ext>
            </a:extLst>
          </p:cNvPr>
          <p:cNvSpPr>
            <a:spLocks noGrp="1"/>
          </p:cNvSpPr>
          <p:nvPr>
            <p:ph idx="1"/>
          </p:nvPr>
        </p:nvSpPr>
        <p:spPr/>
        <p:txBody>
          <a:bodyPr>
            <a:normAutofit/>
          </a:bodyPr>
          <a:lstStyle/>
          <a:p>
            <a:pPr algn="just"/>
            <a:r>
              <a:rPr lang="es-ES" sz="1800" dirty="0">
                <a:latin typeface="Arial" panose="020B0604020202020204" pitchFamily="34" charset="0"/>
                <a:cs typeface="Arial" panose="020B0604020202020204" pitchFamily="34" charset="0"/>
              </a:rPr>
              <a:t>El </a:t>
            </a:r>
            <a:r>
              <a:rPr lang="es-ES" sz="1800" b="1" dirty="0">
                <a:latin typeface="Arial" panose="020B0604020202020204" pitchFamily="34" charset="0"/>
                <a:cs typeface="Arial" panose="020B0604020202020204" pitchFamily="34" charset="0"/>
              </a:rPr>
              <a:t>Aprendizaje Reforzado o </a:t>
            </a:r>
            <a:r>
              <a:rPr lang="es-ES" sz="1800" b="1" dirty="0" err="1">
                <a:latin typeface="Arial" panose="020B0604020202020204" pitchFamily="34" charset="0"/>
                <a:cs typeface="Arial" panose="020B0604020202020204" pitchFamily="34" charset="0"/>
              </a:rPr>
              <a:t>Reinforcement</a:t>
            </a:r>
            <a:r>
              <a:rPr lang="es-ES" sz="1800" b="1" dirty="0">
                <a:latin typeface="Arial" panose="020B0604020202020204" pitchFamily="34" charset="0"/>
                <a:cs typeface="Arial" panose="020B0604020202020204" pitchFamily="34" charset="0"/>
              </a:rPr>
              <a:t> </a:t>
            </a:r>
            <a:r>
              <a:rPr lang="es-ES" sz="1800" b="1" dirty="0" err="1">
                <a:latin typeface="Arial" panose="020B0604020202020204" pitchFamily="34" charset="0"/>
                <a:cs typeface="Arial" panose="020B0604020202020204" pitchFamily="34" charset="0"/>
              </a:rPr>
              <a:t>Learning</a:t>
            </a:r>
            <a:r>
              <a:rPr lang="es-ES" sz="1800" b="1" dirty="0">
                <a:latin typeface="Arial" panose="020B0604020202020204" pitchFamily="34" charset="0"/>
                <a:cs typeface="Arial" panose="020B0604020202020204" pitchFamily="34" charset="0"/>
              </a:rPr>
              <a:t> (RL)</a:t>
            </a:r>
            <a:r>
              <a:rPr lang="es-ES" sz="1800" dirty="0">
                <a:latin typeface="Arial" panose="020B0604020202020204" pitchFamily="34" charset="0"/>
                <a:cs typeface="Arial" panose="020B0604020202020204" pitchFamily="34" charset="0"/>
              </a:rPr>
              <a:t> es una disciplina del ML en la que un agente interactúa con un entorno habitualmente estocástico con la finalidad de aprender a seleccionar las mejores acciones en cada estado que le permitan maximizar las recompensas que obtenga durante su aprendizaje</a:t>
            </a:r>
            <a:r>
              <a:rPr lang="es-ES" sz="1800" dirty="0"/>
              <a:t>.</a:t>
            </a:r>
          </a:p>
          <a:p>
            <a:pPr algn="just"/>
            <a:endParaRPr lang="es-ES" sz="1800" dirty="0">
              <a:latin typeface="Arial" panose="020B0604020202020204" pitchFamily="34" charset="0"/>
              <a:cs typeface="Arial" panose="020B0604020202020204" pitchFamily="34" charset="0"/>
            </a:endParaRPr>
          </a:p>
          <a:p>
            <a:pPr algn="just"/>
            <a:r>
              <a:rPr lang="es-ES" sz="1800" dirty="0">
                <a:latin typeface="Arial" panose="020B0604020202020204" pitchFamily="34" charset="0"/>
                <a:cs typeface="Arial" panose="020B0604020202020204" pitchFamily="34" charset="0"/>
              </a:rPr>
              <a:t>Esta disciplina también se encuentra a caballo entre el Aprendizaje Supervisado (ajusta sus algoritmos de toma de decisiones en base a un histórico de datos etiquetado) y del Aprendizaje No Supervisado (habitualmente no se pueden analizar todos los estados que posibles que el agente podría alcanzar en el entorno y toma las decisiones por proximidad de los estados con otros conocidos como en </a:t>
            </a:r>
            <a:r>
              <a:rPr lang="es-ES" sz="1800" i="1" dirty="0" err="1">
                <a:latin typeface="Arial" panose="020B0604020202020204" pitchFamily="34" charset="0"/>
                <a:cs typeface="Arial" panose="020B0604020202020204" pitchFamily="34" charset="0"/>
              </a:rPr>
              <a:t>Approximate</a:t>
            </a:r>
            <a:r>
              <a:rPr lang="es-ES" sz="1800" i="1" dirty="0">
                <a:latin typeface="Arial" panose="020B0604020202020204" pitchFamily="34" charset="0"/>
                <a:cs typeface="Arial" panose="020B0604020202020204" pitchFamily="34" charset="0"/>
              </a:rPr>
              <a:t> Q-</a:t>
            </a:r>
            <a:r>
              <a:rPr lang="es-ES" sz="1800" i="1" dirty="0" err="1">
                <a:latin typeface="Arial" panose="020B0604020202020204" pitchFamily="34" charset="0"/>
                <a:cs typeface="Arial" panose="020B0604020202020204" pitchFamily="34" charset="0"/>
              </a:rPr>
              <a:t>Learning</a:t>
            </a:r>
            <a:r>
              <a:rPr lang="es-ES" sz="1800" dirty="0">
                <a:latin typeface="Arial" panose="020B0604020202020204" pitchFamily="34" charset="0"/>
                <a:cs typeface="Arial" panose="020B0604020202020204" pitchFamily="34" charset="0"/>
              </a:rPr>
              <a:t>).</a:t>
            </a:r>
          </a:p>
          <a:p>
            <a:pPr algn="just"/>
            <a:endParaRPr lang="es-ES" sz="1800" dirty="0">
              <a:latin typeface="Arial" panose="020B0604020202020204" pitchFamily="34" charset="0"/>
              <a:cs typeface="Arial" panose="020B0604020202020204" pitchFamily="34" charset="0"/>
            </a:endParaRPr>
          </a:p>
          <a:p>
            <a:pPr algn="just"/>
            <a:r>
              <a:rPr lang="es-ES" sz="1800" dirty="0">
                <a:latin typeface="Arial" panose="020B0604020202020204" pitchFamily="34" charset="0"/>
                <a:cs typeface="Arial" panose="020B0604020202020204" pitchFamily="34" charset="0"/>
              </a:rPr>
              <a:t>No obstante, esta disciplina se aleja de los otros dos pilares del ML ya que en ella el agente interactúa directamente con el entorno, genera los datos de entrenamiento y recibe un </a:t>
            </a:r>
            <a:r>
              <a:rPr lang="es-ES" sz="1800" dirty="0" err="1">
                <a:latin typeface="Arial" panose="020B0604020202020204" pitchFamily="34" charset="0"/>
                <a:cs typeface="Arial" panose="020B0604020202020204" pitchFamily="34" charset="0"/>
              </a:rPr>
              <a:t>feedback</a:t>
            </a:r>
            <a:r>
              <a:rPr lang="es-ES" sz="1800" dirty="0">
                <a:latin typeface="Arial" panose="020B0604020202020204" pitchFamily="34" charset="0"/>
                <a:cs typeface="Arial" panose="020B0604020202020204" pitchFamily="34" charset="0"/>
              </a:rPr>
              <a:t> del entorno en función de la calidad que consiga en la toma de decisiones.</a:t>
            </a:r>
          </a:p>
        </p:txBody>
      </p:sp>
      <p:sp>
        <p:nvSpPr>
          <p:cNvPr id="4" name="Marcador de pie de página 3">
            <a:extLst>
              <a:ext uri="{FF2B5EF4-FFF2-40B4-BE49-F238E27FC236}">
                <a16:creationId xmlns:a16="http://schemas.microsoft.com/office/drawing/2014/main" id="{359BA8B4-0217-4B42-9440-330B1023D649}"/>
              </a:ext>
            </a:extLst>
          </p:cNvPr>
          <p:cNvSpPr>
            <a:spLocks noGrp="1"/>
          </p:cNvSpPr>
          <p:nvPr>
            <p:ph type="ftr" sz="quarter" idx="11"/>
          </p:nvPr>
        </p:nvSpPr>
        <p:spPr/>
        <p:txBody>
          <a:bodyPr/>
          <a:lstStyle/>
          <a:p>
            <a:r>
              <a:rPr lang="es-ES"/>
              <a:t>Máster en Robótica y Sistemas Inteligentes</a:t>
            </a:r>
            <a:endParaRPr lang="es-ES" dirty="0"/>
          </a:p>
        </p:txBody>
      </p:sp>
      <p:sp>
        <p:nvSpPr>
          <p:cNvPr id="5" name="Marcador de número de diapositiva 4">
            <a:extLst>
              <a:ext uri="{FF2B5EF4-FFF2-40B4-BE49-F238E27FC236}">
                <a16:creationId xmlns:a16="http://schemas.microsoft.com/office/drawing/2014/main" id="{DC834507-3817-4860-A4E5-9716ABC9D16C}"/>
              </a:ext>
            </a:extLst>
          </p:cNvPr>
          <p:cNvSpPr>
            <a:spLocks noGrp="1"/>
          </p:cNvSpPr>
          <p:nvPr>
            <p:ph type="sldNum" sz="quarter" idx="12"/>
          </p:nvPr>
        </p:nvSpPr>
        <p:spPr/>
        <p:txBody>
          <a:bodyPr/>
          <a:lstStyle/>
          <a:p>
            <a:fld id="{7C51361C-AF87-194C-B798-ECB5840BEEDE}" type="slidenum">
              <a:rPr lang="es-ES" smtClean="0"/>
              <a:pPr/>
              <a:t>21</a:t>
            </a:fld>
            <a:r>
              <a:rPr lang="es-ES" dirty="0"/>
              <a:t> de 65</a:t>
            </a:r>
          </a:p>
        </p:txBody>
      </p:sp>
      <p:sp>
        <p:nvSpPr>
          <p:cNvPr id="6" name="Marcador de texto 5">
            <a:extLst>
              <a:ext uri="{FF2B5EF4-FFF2-40B4-BE49-F238E27FC236}">
                <a16:creationId xmlns:a16="http://schemas.microsoft.com/office/drawing/2014/main" id="{D6279CE3-1802-442E-A84F-A3EA09560A0C}"/>
              </a:ext>
            </a:extLst>
          </p:cNvPr>
          <p:cNvSpPr>
            <a:spLocks noGrp="1"/>
          </p:cNvSpPr>
          <p:nvPr>
            <p:ph type="body" sz="quarter" idx="13"/>
          </p:nvPr>
        </p:nvSpPr>
        <p:spPr/>
        <p:txBody>
          <a:bodyPr/>
          <a:lstStyle/>
          <a:p>
            <a:r>
              <a:rPr lang="es-ES" dirty="0"/>
              <a:t>Aprendizaje Reforzado</a:t>
            </a:r>
          </a:p>
        </p:txBody>
      </p:sp>
    </p:spTree>
    <p:extLst>
      <p:ext uri="{BB962C8B-B14F-4D97-AF65-F5344CB8AC3E}">
        <p14:creationId xmlns:p14="http://schemas.microsoft.com/office/powerpoint/2010/main" val="630831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27FBEC-6C93-4F6A-BFF6-06D285DEF7C6}"/>
              </a:ext>
            </a:extLst>
          </p:cNvPr>
          <p:cNvSpPr>
            <a:spLocks noGrp="1"/>
          </p:cNvSpPr>
          <p:nvPr>
            <p:ph type="title"/>
          </p:nvPr>
        </p:nvSpPr>
        <p:spPr/>
        <p:txBody>
          <a:bodyPr/>
          <a:lstStyle/>
          <a:p>
            <a:r>
              <a:rPr lang="es-ES" dirty="0"/>
              <a:t>¿Qué es el Machine </a:t>
            </a:r>
            <a:r>
              <a:rPr lang="es-ES" dirty="0" err="1"/>
              <a:t>Learning</a:t>
            </a:r>
            <a:r>
              <a:rPr lang="es-ES" dirty="0"/>
              <a:t>?</a:t>
            </a:r>
          </a:p>
        </p:txBody>
      </p:sp>
      <p:pic>
        <p:nvPicPr>
          <p:cNvPr id="8" name="Marcador de contenido 7">
            <a:extLst>
              <a:ext uri="{FF2B5EF4-FFF2-40B4-BE49-F238E27FC236}">
                <a16:creationId xmlns:a16="http://schemas.microsoft.com/office/drawing/2014/main" id="{9DE82AD9-CB04-4BDD-8E60-71B599F0E6CF}"/>
              </a:ext>
            </a:extLst>
          </p:cNvPr>
          <p:cNvPicPr>
            <a:picLocks noGrp="1" noChangeAspect="1"/>
          </p:cNvPicPr>
          <p:nvPr>
            <p:ph idx="1"/>
          </p:nvPr>
        </p:nvPicPr>
        <p:blipFill>
          <a:blip r:embed="rId2"/>
          <a:stretch>
            <a:fillRect/>
          </a:stretch>
        </p:blipFill>
        <p:spPr>
          <a:xfrm>
            <a:off x="270273" y="2321700"/>
            <a:ext cx="5111330" cy="3194582"/>
          </a:xfrm>
        </p:spPr>
      </p:pic>
      <p:sp>
        <p:nvSpPr>
          <p:cNvPr id="4" name="Marcador de pie de página 3">
            <a:extLst>
              <a:ext uri="{FF2B5EF4-FFF2-40B4-BE49-F238E27FC236}">
                <a16:creationId xmlns:a16="http://schemas.microsoft.com/office/drawing/2014/main" id="{359BA8B4-0217-4B42-9440-330B1023D649}"/>
              </a:ext>
            </a:extLst>
          </p:cNvPr>
          <p:cNvSpPr>
            <a:spLocks noGrp="1"/>
          </p:cNvSpPr>
          <p:nvPr>
            <p:ph type="ftr" sz="quarter" idx="11"/>
          </p:nvPr>
        </p:nvSpPr>
        <p:spPr>
          <a:xfrm>
            <a:off x="4038600" y="6310312"/>
            <a:ext cx="4114800" cy="365125"/>
          </a:xfrm>
        </p:spPr>
        <p:txBody>
          <a:bodyPr/>
          <a:lstStyle/>
          <a:p>
            <a:r>
              <a:rPr lang="es-ES"/>
              <a:t>Máster en Robótica y Sistemas Inteligentes</a:t>
            </a:r>
            <a:endParaRPr lang="es-ES" dirty="0"/>
          </a:p>
        </p:txBody>
      </p:sp>
      <p:sp>
        <p:nvSpPr>
          <p:cNvPr id="5" name="Marcador de número de diapositiva 4">
            <a:extLst>
              <a:ext uri="{FF2B5EF4-FFF2-40B4-BE49-F238E27FC236}">
                <a16:creationId xmlns:a16="http://schemas.microsoft.com/office/drawing/2014/main" id="{DC834507-3817-4860-A4E5-9716ABC9D16C}"/>
              </a:ext>
            </a:extLst>
          </p:cNvPr>
          <p:cNvSpPr>
            <a:spLocks noGrp="1"/>
          </p:cNvSpPr>
          <p:nvPr>
            <p:ph type="sldNum" sz="quarter" idx="12"/>
          </p:nvPr>
        </p:nvSpPr>
        <p:spPr/>
        <p:txBody>
          <a:bodyPr/>
          <a:lstStyle/>
          <a:p>
            <a:fld id="{7C51361C-AF87-194C-B798-ECB5840BEEDE}" type="slidenum">
              <a:rPr lang="es-ES" smtClean="0"/>
              <a:pPr/>
              <a:t>22</a:t>
            </a:fld>
            <a:r>
              <a:rPr lang="es-ES" dirty="0"/>
              <a:t> de 65</a:t>
            </a:r>
          </a:p>
        </p:txBody>
      </p:sp>
      <p:sp>
        <p:nvSpPr>
          <p:cNvPr id="6" name="Marcador de texto 5">
            <a:extLst>
              <a:ext uri="{FF2B5EF4-FFF2-40B4-BE49-F238E27FC236}">
                <a16:creationId xmlns:a16="http://schemas.microsoft.com/office/drawing/2014/main" id="{D6279CE3-1802-442E-A84F-A3EA09560A0C}"/>
              </a:ext>
            </a:extLst>
          </p:cNvPr>
          <p:cNvSpPr>
            <a:spLocks noGrp="1"/>
          </p:cNvSpPr>
          <p:nvPr>
            <p:ph type="body" sz="quarter" idx="13"/>
          </p:nvPr>
        </p:nvSpPr>
        <p:spPr/>
        <p:txBody>
          <a:bodyPr/>
          <a:lstStyle/>
          <a:p>
            <a:r>
              <a:rPr lang="es-ES" dirty="0"/>
              <a:t>Aprendizaje Reforzado</a:t>
            </a:r>
          </a:p>
        </p:txBody>
      </p:sp>
      <p:sp>
        <p:nvSpPr>
          <p:cNvPr id="9" name="CuadroTexto 8">
            <a:extLst>
              <a:ext uri="{FF2B5EF4-FFF2-40B4-BE49-F238E27FC236}">
                <a16:creationId xmlns:a16="http://schemas.microsoft.com/office/drawing/2014/main" id="{3A6A346A-6ED1-4C10-8DED-26E8186476E6}"/>
              </a:ext>
            </a:extLst>
          </p:cNvPr>
          <p:cNvSpPr txBox="1"/>
          <p:nvPr/>
        </p:nvSpPr>
        <p:spPr>
          <a:xfrm>
            <a:off x="452915" y="1732389"/>
            <a:ext cx="4506106" cy="338554"/>
          </a:xfrm>
          <a:prstGeom prst="rect">
            <a:avLst/>
          </a:prstGeom>
          <a:noFill/>
        </p:spPr>
        <p:txBody>
          <a:bodyPr wrap="square" rtlCol="0">
            <a:spAutoFit/>
          </a:bodyPr>
          <a:lstStyle/>
          <a:p>
            <a:r>
              <a:rPr lang="es-ES" sz="1600" dirty="0">
                <a:solidFill>
                  <a:srgbClr val="2F5597"/>
                </a:solidFill>
                <a:latin typeface="Helvetica" pitchFamily="2" charset="0"/>
                <a:cs typeface="Calibri" panose="020F0502020204030204" pitchFamily="34" charset="0"/>
              </a:rPr>
              <a:t>Colaboración entre Agentes RL (Open AI Five)</a:t>
            </a:r>
          </a:p>
        </p:txBody>
      </p:sp>
      <p:pic>
        <p:nvPicPr>
          <p:cNvPr id="11" name="Imagen 10">
            <a:extLst>
              <a:ext uri="{FF2B5EF4-FFF2-40B4-BE49-F238E27FC236}">
                <a16:creationId xmlns:a16="http://schemas.microsoft.com/office/drawing/2014/main" id="{6F7667D4-9C88-4964-976D-B76AB5FE8D8F}"/>
              </a:ext>
            </a:extLst>
          </p:cNvPr>
          <p:cNvPicPr>
            <a:picLocks noChangeAspect="1"/>
          </p:cNvPicPr>
          <p:nvPr/>
        </p:nvPicPr>
        <p:blipFill>
          <a:blip r:embed="rId3"/>
          <a:stretch>
            <a:fillRect/>
          </a:stretch>
        </p:blipFill>
        <p:spPr>
          <a:xfrm>
            <a:off x="6096000" y="2314643"/>
            <a:ext cx="5679257" cy="3194582"/>
          </a:xfrm>
          <a:prstGeom prst="rect">
            <a:avLst/>
          </a:prstGeom>
        </p:spPr>
      </p:pic>
      <p:sp>
        <p:nvSpPr>
          <p:cNvPr id="12" name="Rectángulo 11">
            <a:extLst>
              <a:ext uri="{FF2B5EF4-FFF2-40B4-BE49-F238E27FC236}">
                <a16:creationId xmlns:a16="http://schemas.microsoft.com/office/drawing/2014/main" id="{D7ED96DF-919E-4A72-B4C8-838C8FDBDDC1}"/>
              </a:ext>
            </a:extLst>
          </p:cNvPr>
          <p:cNvSpPr/>
          <p:nvPr/>
        </p:nvSpPr>
        <p:spPr>
          <a:xfrm>
            <a:off x="7471200" y="1713005"/>
            <a:ext cx="3647152" cy="369332"/>
          </a:xfrm>
          <a:prstGeom prst="rect">
            <a:avLst/>
          </a:prstGeom>
        </p:spPr>
        <p:txBody>
          <a:bodyPr wrap="none">
            <a:spAutoFit/>
          </a:bodyPr>
          <a:lstStyle/>
          <a:p>
            <a:r>
              <a:rPr lang="es-ES" dirty="0">
                <a:solidFill>
                  <a:srgbClr val="2F5597"/>
                </a:solidFill>
                <a:latin typeface="Helvetica" pitchFamily="2" charset="0"/>
                <a:cs typeface="Calibri" panose="020F0502020204030204" pitchFamily="34" charset="0"/>
              </a:rPr>
              <a:t>Aprendiendo a Jugar al Escondite</a:t>
            </a:r>
          </a:p>
        </p:txBody>
      </p:sp>
      <p:sp>
        <p:nvSpPr>
          <p:cNvPr id="13" name="Rectángulo 12">
            <a:extLst>
              <a:ext uri="{FF2B5EF4-FFF2-40B4-BE49-F238E27FC236}">
                <a16:creationId xmlns:a16="http://schemas.microsoft.com/office/drawing/2014/main" id="{ED8278E6-15C1-4539-9628-AF91744D8B86}"/>
              </a:ext>
            </a:extLst>
          </p:cNvPr>
          <p:cNvSpPr/>
          <p:nvPr/>
        </p:nvSpPr>
        <p:spPr>
          <a:xfrm>
            <a:off x="6806263" y="5626921"/>
            <a:ext cx="4977025" cy="338554"/>
          </a:xfrm>
          <a:prstGeom prst="rect">
            <a:avLst/>
          </a:prstGeom>
        </p:spPr>
        <p:txBody>
          <a:bodyPr wrap="square">
            <a:spAutoFit/>
          </a:bodyPr>
          <a:lstStyle/>
          <a:p>
            <a:r>
              <a:rPr lang="es-ES" sz="1600" dirty="0">
                <a:solidFill>
                  <a:srgbClr val="9DD601"/>
                </a:solidFill>
                <a:hlinkClick r:id="rId4">
                  <a:extLst>
                    <a:ext uri="{A12FA001-AC4F-418D-AE19-62706E023703}">
                      <ahyp:hlinkClr xmlns:ahyp="http://schemas.microsoft.com/office/drawing/2018/hyperlinkcolor" val="tx"/>
                    </a:ext>
                  </a:extLst>
                </a:hlinkClick>
              </a:rPr>
              <a:t>https://www.youtube.com/watch?v=kopoLzvh5jY</a:t>
            </a:r>
            <a:endParaRPr lang="es-ES" sz="1600" dirty="0">
              <a:solidFill>
                <a:srgbClr val="9DD601"/>
              </a:solidFill>
            </a:endParaRPr>
          </a:p>
        </p:txBody>
      </p:sp>
    </p:spTree>
    <p:extLst>
      <p:ext uri="{BB962C8B-B14F-4D97-AF65-F5344CB8AC3E}">
        <p14:creationId xmlns:p14="http://schemas.microsoft.com/office/powerpoint/2010/main" val="28566258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27FBEC-6C93-4F6A-BFF6-06D285DEF7C6}"/>
              </a:ext>
            </a:extLst>
          </p:cNvPr>
          <p:cNvSpPr>
            <a:spLocks noGrp="1"/>
          </p:cNvSpPr>
          <p:nvPr>
            <p:ph type="title"/>
          </p:nvPr>
        </p:nvSpPr>
        <p:spPr/>
        <p:txBody>
          <a:bodyPr/>
          <a:lstStyle/>
          <a:p>
            <a:r>
              <a:rPr lang="es-ES" dirty="0"/>
              <a:t>¿Qué es el Machine </a:t>
            </a:r>
            <a:r>
              <a:rPr lang="es-ES" dirty="0" err="1"/>
              <a:t>Learning</a:t>
            </a:r>
            <a:r>
              <a:rPr lang="es-ES" dirty="0"/>
              <a:t>?</a:t>
            </a:r>
          </a:p>
        </p:txBody>
      </p:sp>
      <p:sp>
        <p:nvSpPr>
          <p:cNvPr id="3" name="Marcador de contenido 2">
            <a:extLst>
              <a:ext uri="{FF2B5EF4-FFF2-40B4-BE49-F238E27FC236}">
                <a16:creationId xmlns:a16="http://schemas.microsoft.com/office/drawing/2014/main" id="{B605F1AF-530B-4DC1-A362-BAC8DFBE11D6}"/>
              </a:ext>
            </a:extLst>
          </p:cNvPr>
          <p:cNvSpPr>
            <a:spLocks noGrp="1"/>
          </p:cNvSpPr>
          <p:nvPr>
            <p:ph idx="1"/>
          </p:nvPr>
        </p:nvSpPr>
        <p:spPr/>
        <p:txBody>
          <a:bodyPr>
            <a:normAutofit/>
          </a:bodyPr>
          <a:lstStyle/>
          <a:p>
            <a:pPr algn="just"/>
            <a:r>
              <a:rPr lang="es-ES" sz="1800" dirty="0">
                <a:latin typeface="Arial" panose="020B0604020202020204" pitchFamily="34" charset="0"/>
                <a:cs typeface="Arial" panose="020B0604020202020204" pitchFamily="34" charset="0"/>
              </a:rPr>
              <a:t>Además, mientras las bases de datos con las que se aplican los algoritmos de ML supervisado y no supervisado son fijas, el agente de RL explora el entorno para poder descubrir cómo debe interactuar con él generando nuevos datos</a:t>
            </a:r>
            <a:r>
              <a:rPr lang="es-ES" sz="1800" dirty="0"/>
              <a:t>.</a:t>
            </a:r>
          </a:p>
          <a:p>
            <a:pPr algn="just"/>
            <a:endParaRPr lang="es-ES" sz="1800" dirty="0"/>
          </a:p>
          <a:p>
            <a:pPr algn="just"/>
            <a:r>
              <a:rPr lang="es-ES" sz="1800" dirty="0"/>
              <a:t>En esta exploración, la habitual estocasticidad del entorno en los problemas de RL hace que el agente tenga que lidiar con la incertidumbre y por ello tienda a maximizar la utilidad de sus acciones sabiendo que la toma de una acción concreta no siempre va a alcanzar el objetivo deseado.</a:t>
            </a:r>
          </a:p>
          <a:p>
            <a:pPr algn="just"/>
            <a:endParaRPr lang="es-ES" sz="1800" dirty="0"/>
          </a:p>
          <a:p>
            <a:pPr algn="just"/>
            <a:r>
              <a:rPr lang="es-ES" sz="1800" dirty="0"/>
              <a:t>Esto último también provoca que la toma de decisiones del agente de RL y su aprendizaje no estén exclusivamente ligados a la obtención de resultados en el momento presente sino que busca maximizar las recompensas en un horizonte temporal definido durante el entrenamiento. </a:t>
            </a:r>
          </a:p>
          <a:p>
            <a:pPr algn="just"/>
            <a:endParaRPr lang="es-ES" sz="1800" dirty="0"/>
          </a:p>
          <a:p>
            <a:pPr algn="just"/>
            <a:endParaRPr lang="es-ES" sz="1800" dirty="0">
              <a:latin typeface="Arial" panose="020B0604020202020204" pitchFamily="34" charset="0"/>
              <a:cs typeface="Arial" panose="020B0604020202020204" pitchFamily="34" charset="0"/>
            </a:endParaRPr>
          </a:p>
        </p:txBody>
      </p:sp>
      <p:sp>
        <p:nvSpPr>
          <p:cNvPr id="4" name="Marcador de pie de página 3">
            <a:extLst>
              <a:ext uri="{FF2B5EF4-FFF2-40B4-BE49-F238E27FC236}">
                <a16:creationId xmlns:a16="http://schemas.microsoft.com/office/drawing/2014/main" id="{359BA8B4-0217-4B42-9440-330B1023D649}"/>
              </a:ext>
            </a:extLst>
          </p:cNvPr>
          <p:cNvSpPr>
            <a:spLocks noGrp="1"/>
          </p:cNvSpPr>
          <p:nvPr>
            <p:ph type="ftr" sz="quarter" idx="11"/>
          </p:nvPr>
        </p:nvSpPr>
        <p:spPr/>
        <p:txBody>
          <a:bodyPr/>
          <a:lstStyle/>
          <a:p>
            <a:r>
              <a:rPr lang="es-ES"/>
              <a:t>Máster en Robótica y Sistemas Inteligentes</a:t>
            </a:r>
            <a:endParaRPr lang="es-ES" dirty="0"/>
          </a:p>
        </p:txBody>
      </p:sp>
      <p:sp>
        <p:nvSpPr>
          <p:cNvPr id="5" name="Marcador de número de diapositiva 4">
            <a:extLst>
              <a:ext uri="{FF2B5EF4-FFF2-40B4-BE49-F238E27FC236}">
                <a16:creationId xmlns:a16="http://schemas.microsoft.com/office/drawing/2014/main" id="{DC834507-3817-4860-A4E5-9716ABC9D16C}"/>
              </a:ext>
            </a:extLst>
          </p:cNvPr>
          <p:cNvSpPr>
            <a:spLocks noGrp="1"/>
          </p:cNvSpPr>
          <p:nvPr>
            <p:ph type="sldNum" sz="quarter" idx="12"/>
          </p:nvPr>
        </p:nvSpPr>
        <p:spPr/>
        <p:txBody>
          <a:bodyPr/>
          <a:lstStyle/>
          <a:p>
            <a:fld id="{7C51361C-AF87-194C-B798-ECB5840BEEDE}" type="slidenum">
              <a:rPr lang="es-ES" smtClean="0"/>
              <a:pPr/>
              <a:t>23</a:t>
            </a:fld>
            <a:r>
              <a:rPr lang="es-ES" dirty="0"/>
              <a:t> de 65</a:t>
            </a:r>
          </a:p>
        </p:txBody>
      </p:sp>
      <p:sp>
        <p:nvSpPr>
          <p:cNvPr id="6" name="Marcador de texto 5">
            <a:extLst>
              <a:ext uri="{FF2B5EF4-FFF2-40B4-BE49-F238E27FC236}">
                <a16:creationId xmlns:a16="http://schemas.microsoft.com/office/drawing/2014/main" id="{D6279CE3-1802-442E-A84F-A3EA09560A0C}"/>
              </a:ext>
            </a:extLst>
          </p:cNvPr>
          <p:cNvSpPr>
            <a:spLocks noGrp="1"/>
          </p:cNvSpPr>
          <p:nvPr>
            <p:ph type="body" sz="quarter" idx="13"/>
          </p:nvPr>
        </p:nvSpPr>
        <p:spPr/>
        <p:txBody>
          <a:bodyPr/>
          <a:lstStyle/>
          <a:p>
            <a:r>
              <a:rPr lang="es-ES" dirty="0"/>
              <a:t>Aprendizaje Reforzado</a:t>
            </a:r>
          </a:p>
        </p:txBody>
      </p:sp>
    </p:spTree>
    <p:extLst>
      <p:ext uri="{BB962C8B-B14F-4D97-AF65-F5344CB8AC3E}">
        <p14:creationId xmlns:p14="http://schemas.microsoft.com/office/powerpoint/2010/main" val="4191392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8081EE-7EC1-4250-96F4-23101FCF4CA3}"/>
              </a:ext>
            </a:extLst>
          </p:cNvPr>
          <p:cNvSpPr>
            <a:spLocks noGrp="1"/>
          </p:cNvSpPr>
          <p:nvPr>
            <p:ph type="title"/>
          </p:nvPr>
        </p:nvSpPr>
        <p:spPr/>
        <p:txBody>
          <a:bodyPr/>
          <a:lstStyle/>
          <a:p>
            <a:r>
              <a:rPr lang="es-ES" dirty="0"/>
              <a:t>Aprendizaje No Supervisado</a:t>
            </a:r>
          </a:p>
        </p:txBody>
      </p:sp>
      <p:sp>
        <p:nvSpPr>
          <p:cNvPr id="3" name="Marcador de contenido 2">
            <a:extLst>
              <a:ext uri="{FF2B5EF4-FFF2-40B4-BE49-F238E27FC236}">
                <a16:creationId xmlns:a16="http://schemas.microsoft.com/office/drawing/2014/main" id="{CC72BBAA-017E-4F37-9BC3-014D1A2F2F55}"/>
              </a:ext>
            </a:extLst>
          </p:cNvPr>
          <p:cNvSpPr>
            <a:spLocks noGrp="1"/>
          </p:cNvSpPr>
          <p:nvPr>
            <p:ph idx="1"/>
          </p:nvPr>
        </p:nvSpPr>
        <p:spPr/>
        <p:txBody>
          <a:bodyPr/>
          <a:lstStyle/>
          <a:p>
            <a:endParaRPr lang="es-ES" dirty="0"/>
          </a:p>
        </p:txBody>
      </p:sp>
      <p:sp>
        <p:nvSpPr>
          <p:cNvPr id="4" name="Marcador de pie de página 3">
            <a:extLst>
              <a:ext uri="{FF2B5EF4-FFF2-40B4-BE49-F238E27FC236}">
                <a16:creationId xmlns:a16="http://schemas.microsoft.com/office/drawing/2014/main" id="{69210FA7-C651-4FFF-A764-CA861DF930A8}"/>
              </a:ext>
            </a:extLst>
          </p:cNvPr>
          <p:cNvSpPr>
            <a:spLocks noGrp="1"/>
          </p:cNvSpPr>
          <p:nvPr>
            <p:ph type="ftr" sz="quarter" idx="11"/>
          </p:nvPr>
        </p:nvSpPr>
        <p:spPr/>
        <p:txBody>
          <a:bodyPr/>
          <a:lstStyle/>
          <a:p>
            <a:r>
              <a:rPr lang="es-ES" dirty="0"/>
              <a:t>Máster en Robótica y Sistemas Inteligentes</a:t>
            </a:r>
          </a:p>
        </p:txBody>
      </p:sp>
      <p:sp>
        <p:nvSpPr>
          <p:cNvPr id="5" name="Marcador de número de diapositiva 4">
            <a:extLst>
              <a:ext uri="{FF2B5EF4-FFF2-40B4-BE49-F238E27FC236}">
                <a16:creationId xmlns:a16="http://schemas.microsoft.com/office/drawing/2014/main" id="{AE6B2FAC-BDF4-4BE0-A21C-ABFFC532B51F}"/>
              </a:ext>
            </a:extLst>
          </p:cNvPr>
          <p:cNvSpPr>
            <a:spLocks noGrp="1"/>
          </p:cNvSpPr>
          <p:nvPr>
            <p:ph type="sldNum" sz="quarter" idx="12"/>
          </p:nvPr>
        </p:nvSpPr>
        <p:spPr/>
        <p:txBody>
          <a:bodyPr/>
          <a:lstStyle/>
          <a:p>
            <a:fld id="{7C51361C-AF87-194C-B798-ECB5840BEEDE}" type="slidenum">
              <a:rPr lang="es-ES" smtClean="0"/>
              <a:pPr/>
              <a:t>24</a:t>
            </a:fld>
            <a:r>
              <a:rPr lang="es-ES" dirty="0"/>
              <a:t> de 65</a:t>
            </a:r>
          </a:p>
        </p:txBody>
      </p:sp>
      <p:sp>
        <p:nvSpPr>
          <p:cNvPr id="6" name="Marcador de texto 5">
            <a:extLst>
              <a:ext uri="{FF2B5EF4-FFF2-40B4-BE49-F238E27FC236}">
                <a16:creationId xmlns:a16="http://schemas.microsoft.com/office/drawing/2014/main" id="{13AE93FB-6A85-42FA-83A9-E3EB0C41BB55}"/>
              </a:ext>
            </a:extLst>
          </p:cNvPr>
          <p:cNvSpPr>
            <a:spLocks noGrp="1"/>
          </p:cNvSpPr>
          <p:nvPr>
            <p:ph type="body" sz="quarter" idx="13"/>
          </p:nvPr>
        </p:nvSpPr>
        <p:spPr/>
        <p:txBody>
          <a:bodyPr/>
          <a:lstStyle/>
          <a:p>
            <a:r>
              <a:rPr lang="es-ES" dirty="0"/>
              <a:t>Tipo de Agrupamientos</a:t>
            </a:r>
          </a:p>
        </p:txBody>
      </p:sp>
      <p:grpSp>
        <p:nvGrpSpPr>
          <p:cNvPr id="7" name="Grupo 6">
            <a:extLst>
              <a:ext uri="{FF2B5EF4-FFF2-40B4-BE49-F238E27FC236}">
                <a16:creationId xmlns:a16="http://schemas.microsoft.com/office/drawing/2014/main" id="{A8E1E048-3757-4F2B-A558-C14976367CE7}"/>
              </a:ext>
            </a:extLst>
          </p:cNvPr>
          <p:cNvGrpSpPr/>
          <p:nvPr/>
        </p:nvGrpSpPr>
        <p:grpSpPr>
          <a:xfrm>
            <a:off x="5336342" y="2865581"/>
            <a:ext cx="1519316" cy="1126837"/>
            <a:chOff x="3118555" y="898050"/>
            <a:chExt cx="1170682" cy="760943"/>
          </a:xfrm>
          <a:scene3d>
            <a:camera prst="orthographicFront"/>
            <a:lightRig rig="flat" dir="t"/>
          </a:scene3d>
        </p:grpSpPr>
        <p:sp>
          <p:nvSpPr>
            <p:cNvPr id="8" name="Rectángulo: esquinas redondeadas 7">
              <a:extLst>
                <a:ext uri="{FF2B5EF4-FFF2-40B4-BE49-F238E27FC236}">
                  <a16:creationId xmlns:a16="http://schemas.microsoft.com/office/drawing/2014/main" id="{925BDAEF-4B57-444B-B0B8-86B9476654AB}"/>
                </a:ext>
              </a:extLst>
            </p:cNvPr>
            <p:cNvSpPr/>
            <p:nvPr/>
          </p:nvSpPr>
          <p:spPr>
            <a:xfrm>
              <a:off x="3118555" y="898050"/>
              <a:ext cx="1170682" cy="760943"/>
            </a:xfrm>
            <a:prstGeom prst="roundRect">
              <a:avLst/>
            </a:prstGeom>
            <a:sp3d prstMaterial="dkEdge">
              <a:bevelT w="8200" h="38100"/>
            </a:sp3d>
          </p:spPr>
          <p:style>
            <a:lnRef idx="0">
              <a:schemeClr val="lt1">
                <a:hueOff val="0"/>
                <a:satOff val="0"/>
                <a:lumOff val="0"/>
                <a:alphaOff val="0"/>
              </a:schemeClr>
            </a:lnRef>
            <a:fillRef idx="2">
              <a:schemeClr val="accent2">
                <a:hueOff val="0"/>
                <a:satOff val="0"/>
                <a:lumOff val="0"/>
                <a:alphaOff val="0"/>
              </a:schemeClr>
            </a:fillRef>
            <a:effectRef idx="1">
              <a:schemeClr val="accent2">
                <a:hueOff val="0"/>
                <a:satOff val="0"/>
                <a:lumOff val="0"/>
                <a:alphaOff val="0"/>
              </a:schemeClr>
            </a:effectRef>
            <a:fontRef idx="minor">
              <a:schemeClr val="dk1"/>
            </a:fontRef>
          </p:style>
        </p:sp>
        <p:sp>
          <p:nvSpPr>
            <p:cNvPr id="9" name="Rectángulo: esquinas redondeadas 4">
              <a:extLst>
                <a:ext uri="{FF2B5EF4-FFF2-40B4-BE49-F238E27FC236}">
                  <a16:creationId xmlns:a16="http://schemas.microsoft.com/office/drawing/2014/main" id="{AB0BD92D-49C6-40AF-AEE3-B12500F0686B}"/>
                </a:ext>
              </a:extLst>
            </p:cNvPr>
            <p:cNvSpPr txBox="1"/>
            <p:nvPr/>
          </p:nvSpPr>
          <p:spPr>
            <a:xfrm>
              <a:off x="3155701" y="935196"/>
              <a:ext cx="1096390" cy="686651"/>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200" b="1" dirty="0"/>
                <a:t>AGRUPAMIENTOS</a:t>
              </a:r>
              <a:endParaRPr lang="es-ES" sz="1200" b="1" kern="1200" dirty="0"/>
            </a:p>
          </p:txBody>
        </p:sp>
      </p:grpSp>
      <p:grpSp>
        <p:nvGrpSpPr>
          <p:cNvPr id="10" name="Grupo 9">
            <a:extLst>
              <a:ext uri="{FF2B5EF4-FFF2-40B4-BE49-F238E27FC236}">
                <a16:creationId xmlns:a16="http://schemas.microsoft.com/office/drawing/2014/main" id="{0B3240A7-4A6A-423A-8A10-406A3CCD2199}"/>
              </a:ext>
            </a:extLst>
          </p:cNvPr>
          <p:cNvGrpSpPr/>
          <p:nvPr/>
        </p:nvGrpSpPr>
        <p:grpSpPr>
          <a:xfrm>
            <a:off x="3274689" y="2920588"/>
            <a:ext cx="1170682" cy="760943"/>
            <a:chOff x="6226362" y="2692343"/>
            <a:chExt cx="1170682" cy="760943"/>
          </a:xfrm>
          <a:scene3d>
            <a:camera prst="orthographicFront"/>
            <a:lightRig rig="flat" dir="t"/>
          </a:scene3d>
        </p:grpSpPr>
        <p:sp>
          <p:nvSpPr>
            <p:cNvPr id="11" name="Rectángulo: esquinas redondeadas 10">
              <a:extLst>
                <a:ext uri="{FF2B5EF4-FFF2-40B4-BE49-F238E27FC236}">
                  <a16:creationId xmlns:a16="http://schemas.microsoft.com/office/drawing/2014/main" id="{DDE8D7DA-00E5-4B08-9F47-07B6B55558FA}"/>
                </a:ext>
              </a:extLst>
            </p:cNvPr>
            <p:cNvSpPr/>
            <p:nvPr/>
          </p:nvSpPr>
          <p:spPr>
            <a:xfrm>
              <a:off x="6226362" y="2692343"/>
              <a:ext cx="1170682" cy="760943"/>
            </a:xfrm>
            <a:prstGeom prst="roundRect">
              <a:avLst/>
            </a:prstGeom>
            <a:sp3d prstMaterial="dkEdge">
              <a:bevelT w="8200" h="38100"/>
            </a:sp3d>
          </p:spPr>
          <p:style>
            <a:lnRef idx="0">
              <a:schemeClr val="lt1">
                <a:hueOff val="0"/>
                <a:satOff val="0"/>
                <a:lumOff val="0"/>
                <a:alphaOff val="0"/>
              </a:schemeClr>
            </a:lnRef>
            <a:fillRef idx="2">
              <a:schemeClr val="accent4">
                <a:hueOff val="0"/>
                <a:satOff val="0"/>
                <a:lumOff val="0"/>
                <a:alphaOff val="0"/>
              </a:schemeClr>
            </a:fillRef>
            <a:effectRef idx="1">
              <a:schemeClr val="accent4">
                <a:hueOff val="0"/>
                <a:satOff val="0"/>
                <a:lumOff val="0"/>
                <a:alphaOff val="0"/>
              </a:schemeClr>
            </a:effectRef>
            <a:fontRef idx="minor">
              <a:schemeClr val="dk1"/>
            </a:fontRef>
          </p:style>
        </p:sp>
        <p:sp>
          <p:nvSpPr>
            <p:cNvPr id="12" name="Rectángulo: esquinas redondeadas 4">
              <a:extLst>
                <a:ext uri="{FF2B5EF4-FFF2-40B4-BE49-F238E27FC236}">
                  <a16:creationId xmlns:a16="http://schemas.microsoft.com/office/drawing/2014/main" id="{2D19FF59-5B56-46EF-AB7B-721F038C822E}"/>
                </a:ext>
              </a:extLst>
            </p:cNvPr>
            <p:cNvSpPr txBox="1"/>
            <p:nvPr/>
          </p:nvSpPr>
          <p:spPr>
            <a:xfrm>
              <a:off x="6263508" y="2729489"/>
              <a:ext cx="1096390" cy="686651"/>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b="1" kern="1200" dirty="0"/>
                <a:t>PARTICIONES</a:t>
              </a:r>
            </a:p>
            <a:p>
              <a:pPr marL="0" lvl="0" indent="0" algn="ctr" defTabSz="444500">
                <a:lnSpc>
                  <a:spcPct val="90000"/>
                </a:lnSpc>
                <a:spcBef>
                  <a:spcPct val="0"/>
                </a:spcBef>
                <a:spcAft>
                  <a:spcPct val="35000"/>
                </a:spcAft>
                <a:buNone/>
              </a:pPr>
              <a:r>
                <a:rPr lang="es-ES" sz="1000" dirty="0"/>
                <a:t>(K-MEANS, K-MEANS++, K-MEDOIDS…) </a:t>
              </a:r>
              <a:endParaRPr lang="es-ES" sz="1000" kern="1200" dirty="0"/>
            </a:p>
          </p:txBody>
        </p:sp>
      </p:grpSp>
      <p:grpSp>
        <p:nvGrpSpPr>
          <p:cNvPr id="13" name="Grupo 12">
            <a:extLst>
              <a:ext uri="{FF2B5EF4-FFF2-40B4-BE49-F238E27FC236}">
                <a16:creationId xmlns:a16="http://schemas.microsoft.com/office/drawing/2014/main" id="{DEE57739-10F1-4B44-B277-AE3B00130183}"/>
              </a:ext>
            </a:extLst>
          </p:cNvPr>
          <p:cNvGrpSpPr/>
          <p:nvPr/>
        </p:nvGrpSpPr>
        <p:grpSpPr>
          <a:xfrm>
            <a:off x="6982076" y="4405711"/>
            <a:ext cx="1170682" cy="760943"/>
            <a:chOff x="6226362" y="2692343"/>
            <a:chExt cx="1170682" cy="760943"/>
          </a:xfrm>
          <a:scene3d>
            <a:camera prst="orthographicFront"/>
            <a:lightRig rig="flat" dir="t"/>
          </a:scene3d>
        </p:grpSpPr>
        <p:sp>
          <p:nvSpPr>
            <p:cNvPr id="14" name="Rectángulo: esquinas redondeadas 13">
              <a:extLst>
                <a:ext uri="{FF2B5EF4-FFF2-40B4-BE49-F238E27FC236}">
                  <a16:creationId xmlns:a16="http://schemas.microsoft.com/office/drawing/2014/main" id="{DB42DE06-D695-4DEB-872F-E7647D30F5CA}"/>
                </a:ext>
              </a:extLst>
            </p:cNvPr>
            <p:cNvSpPr/>
            <p:nvPr/>
          </p:nvSpPr>
          <p:spPr>
            <a:xfrm>
              <a:off x="6226362" y="2692343"/>
              <a:ext cx="1170682" cy="760943"/>
            </a:xfrm>
            <a:prstGeom prst="roundRect">
              <a:avLst/>
            </a:prstGeom>
            <a:sp3d prstMaterial="dkEdge">
              <a:bevelT w="8200" h="38100"/>
            </a:sp3d>
          </p:spPr>
          <p:style>
            <a:lnRef idx="0">
              <a:schemeClr val="lt1">
                <a:hueOff val="0"/>
                <a:satOff val="0"/>
                <a:lumOff val="0"/>
                <a:alphaOff val="0"/>
              </a:schemeClr>
            </a:lnRef>
            <a:fillRef idx="2">
              <a:schemeClr val="accent4">
                <a:hueOff val="0"/>
                <a:satOff val="0"/>
                <a:lumOff val="0"/>
                <a:alphaOff val="0"/>
              </a:schemeClr>
            </a:fillRef>
            <a:effectRef idx="1">
              <a:schemeClr val="accent4">
                <a:hueOff val="0"/>
                <a:satOff val="0"/>
                <a:lumOff val="0"/>
                <a:alphaOff val="0"/>
              </a:schemeClr>
            </a:effectRef>
            <a:fontRef idx="minor">
              <a:schemeClr val="dk1"/>
            </a:fontRef>
          </p:style>
        </p:sp>
        <p:sp>
          <p:nvSpPr>
            <p:cNvPr id="15" name="Rectángulo: esquinas redondeadas 4">
              <a:extLst>
                <a:ext uri="{FF2B5EF4-FFF2-40B4-BE49-F238E27FC236}">
                  <a16:creationId xmlns:a16="http://schemas.microsoft.com/office/drawing/2014/main" id="{4ED97DA4-183D-4D17-9819-49C6860FFA8E}"/>
                </a:ext>
              </a:extLst>
            </p:cNvPr>
            <p:cNvSpPr txBox="1"/>
            <p:nvPr/>
          </p:nvSpPr>
          <p:spPr>
            <a:xfrm>
              <a:off x="6263508" y="2729489"/>
              <a:ext cx="1096390" cy="686651"/>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b="1" dirty="0"/>
                <a:t>DENSIDAD</a:t>
              </a:r>
              <a:endParaRPr lang="es-ES" sz="1000" b="1" kern="1200" dirty="0"/>
            </a:p>
            <a:p>
              <a:pPr marL="0" lvl="0" indent="0" algn="ctr" defTabSz="444500">
                <a:lnSpc>
                  <a:spcPct val="90000"/>
                </a:lnSpc>
                <a:spcBef>
                  <a:spcPct val="0"/>
                </a:spcBef>
                <a:spcAft>
                  <a:spcPct val="35000"/>
                </a:spcAft>
                <a:buNone/>
              </a:pPr>
              <a:r>
                <a:rPr lang="es-ES" sz="1000" dirty="0"/>
                <a:t>(DBSCAN, MEAN-SHIFT, PROPAGACIÓN DE AFINIDAD…)</a:t>
              </a:r>
              <a:endParaRPr lang="es-ES" sz="1000" kern="1200" dirty="0"/>
            </a:p>
          </p:txBody>
        </p:sp>
      </p:grpSp>
      <p:grpSp>
        <p:nvGrpSpPr>
          <p:cNvPr id="16" name="Grupo 15">
            <a:extLst>
              <a:ext uri="{FF2B5EF4-FFF2-40B4-BE49-F238E27FC236}">
                <a16:creationId xmlns:a16="http://schemas.microsoft.com/office/drawing/2014/main" id="{2B4FDF9C-6341-4D17-AD0D-41FD15719BBD}"/>
              </a:ext>
            </a:extLst>
          </p:cNvPr>
          <p:cNvGrpSpPr/>
          <p:nvPr/>
        </p:nvGrpSpPr>
        <p:grpSpPr>
          <a:xfrm>
            <a:off x="5510659" y="1430164"/>
            <a:ext cx="1170682" cy="760943"/>
            <a:chOff x="6226362" y="2692343"/>
            <a:chExt cx="1170682" cy="760943"/>
          </a:xfrm>
          <a:scene3d>
            <a:camera prst="orthographicFront"/>
            <a:lightRig rig="flat" dir="t"/>
          </a:scene3d>
        </p:grpSpPr>
        <p:sp>
          <p:nvSpPr>
            <p:cNvPr id="17" name="Rectángulo: esquinas redondeadas 16">
              <a:extLst>
                <a:ext uri="{FF2B5EF4-FFF2-40B4-BE49-F238E27FC236}">
                  <a16:creationId xmlns:a16="http://schemas.microsoft.com/office/drawing/2014/main" id="{4421408D-E9B1-4E6C-A7C7-AD0CC3197820}"/>
                </a:ext>
              </a:extLst>
            </p:cNvPr>
            <p:cNvSpPr/>
            <p:nvPr/>
          </p:nvSpPr>
          <p:spPr>
            <a:xfrm>
              <a:off x="6226362" y="2692343"/>
              <a:ext cx="1170682" cy="760943"/>
            </a:xfrm>
            <a:prstGeom prst="roundRect">
              <a:avLst/>
            </a:prstGeom>
            <a:sp3d prstMaterial="dkEdge">
              <a:bevelT w="8200" h="38100"/>
            </a:sp3d>
          </p:spPr>
          <p:style>
            <a:lnRef idx="0">
              <a:schemeClr val="lt1">
                <a:hueOff val="0"/>
                <a:satOff val="0"/>
                <a:lumOff val="0"/>
                <a:alphaOff val="0"/>
              </a:schemeClr>
            </a:lnRef>
            <a:fillRef idx="2">
              <a:schemeClr val="accent4">
                <a:hueOff val="0"/>
                <a:satOff val="0"/>
                <a:lumOff val="0"/>
                <a:alphaOff val="0"/>
              </a:schemeClr>
            </a:fillRef>
            <a:effectRef idx="1">
              <a:schemeClr val="accent4">
                <a:hueOff val="0"/>
                <a:satOff val="0"/>
                <a:lumOff val="0"/>
                <a:alphaOff val="0"/>
              </a:schemeClr>
            </a:effectRef>
            <a:fontRef idx="minor">
              <a:schemeClr val="dk1"/>
            </a:fontRef>
          </p:style>
        </p:sp>
        <p:sp>
          <p:nvSpPr>
            <p:cNvPr id="18" name="Rectángulo: esquinas redondeadas 4">
              <a:extLst>
                <a:ext uri="{FF2B5EF4-FFF2-40B4-BE49-F238E27FC236}">
                  <a16:creationId xmlns:a16="http://schemas.microsoft.com/office/drawing/2014/main" id="{FE542086-AD05-4425-B334-36532B9380DC}"/>
                </a:ext>
              </a:extLst>
            </p:cNvPr>
            <p:cNvSpPr txBox="1"/>
            <p:nvPr/>
          </p:nvSpPr>
          <p:spPr>
            <a:xfrm>
              <a:off x="6263508" y="2729489"/>
              <a:ext cx="1096390" cy="686651"/>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b="1" kern="1200" dirty="0"/>
                <a:t>JERÁRQUICOS</a:t>
              </a:r>
              <a:endParaRPr lang="es-ES" sz="1000" b="1" dirty="0"/>
            </a:p>
            <a:p>
              <a:pPr marL="0" lvl="0" indent="0" algn="ctr" defTabSz="444500">
                <a:lnSpc>
                  <a:spcPct val="90000"/>
                </a:lnSpc>
                <a:spcBef>
                  <a:spcPct val="0"/>
                </a:spcBef>
                <a:spcAft>
                  <a:spcPct val="35000"/>
                </a:spcAft>
                <a:buNone/>
              </a:pPr>
              <a:r>
                <a:rPr lang="es-ES" sz="1000" kern="1200" dirty="0"/>
                <a:t>(AGLOMERATIVO, DIVISIVO)</a:t>
              </a:r>
            </a:p>
          </p:txBody>
        </p:sp>
      </p:grpSp>
      <p:grpSp>
        <p:nvGrpSpPr>
          <p:cNvPr id="19" name="Grupo 18">
            <a:extLst>
              <a:ext uri="{FF2B5EF4-FFF2-40B4-BE49-F238E27FC236}">
                <a16:creationId xmlns:a16="http://schemas.microsoft.com/office/drawing/2014/main" id="{FEE52731-9E9E-4256-A72A-53543558A915}"/>
              </a:ext>
            </a:extLst>
          </p:cNvPr>
          <p:cNvGrpSpPr/>
          <p:nvPr/>
        </p:nvGrpSpPr>
        <p:grpSpPr>
          <a:xfrm>
            <a:off x="7746629" y="2920588"/>
            <a:ext cx="1170682" cy="760943"/>
            <a:chOff x="6226362" y="2692343"/>
            <a:chExt cx="1170682" cy="760943"/>
          </a:xfrm>
          <a:scene3d>
            <a:camera prst="orthographicFront"/>
            <a:lightRig rig="flat" dir="t"/>
          </a:scene3d>
        </p:grpSpPr>
        <p:sp>
          <p:nvSpPr>
            <p:cNvPr id="20" name="Rectángulo: esquinas redondeadas 19">
              <a:extLst>
                <a:ext uri="{FF2B5EF4-FFF2-40B4-BE49-F238E27FC236}">
                  <a16:creationId xmlns:a16="http://schemas.microsoft.com/office/drawing/2014/main" id="{023F013F-EED0-4DA4-BC69-69DC9C109D49}"/>
                </a:ext>
              </a:extLst>
            </p:cNvPr>
            <p:cNvSpPr/>
            <p:nvPr/>
          </p:nvSpPr>
          <p:spPr>
            <a:xfrm>
              <a:off x="6226362" y="2692343"/>
              <a:ext cx="1170682" cy="760943"/>
            </a:xfrm>
            <a:prstGeom prst="roundRect">
              <a:avLst/>
            </a:prstGeom>
            <a:sp3d prstMaterial="dkEdge">
              <a:bevelT w="8200" h="38100"/>
            </a:sp3d>
          </p:spPr>
          <p:style>
            <a:lnRef idx="0">
              <a:schemeClr val="lt1">
                <a:hueOff val="0"/>
                <a:satOff val="0"/>
                <a:lumOff val="0"/>
                <a:alphaOff val="0"/>
              </a:schemeClr>
            </a:lnRef>
            <a:fillRef idx="2">
              <a:schemeClr val="accent4">
                <a:hueOff val="0"/>
                <a:satOff val="0"/>
                <a:lumOff val="0"/>
                <a:alphaOff val="0"/>
              </a:schemeClr>
            </a:fillRef>
            <a:effectRef idx="1">
              <a:schemeClr val="accent4">
                <a:hueOff val="0"/>
                <a:satOff val="0"/>
                <a:lumOff val="0"/>
                <a:alphaOff val="0"/>
              </a:schemeClr>
            </a:effectRef>
            <a:fontRef idx="minor">
              <a:schemeClr val="dk1"/>
            </a:fontRef>
          </p:style>
        </p:sp>
        <p:sp>
          <p:nvSpPr>
            <p:cNvPr id="21" name="Rectángulo: esquinas redondeadas 4">
              <a:extLst>
                <a:ext uri="{FF2B5EF4-FFF2-40B4-BE49-F238E27FC236}">
                  <a16:creationId xmlns:a16="http://schemas.microsoft.com/office/drawing/2014/main" id="{CCB7D81C-F66F-4C32-ABB1-98FBF9AE2816}"/>
                </a:ext>
              </a:extLst>
            </p:cNvPr>
            <p:cNvSpPr txBox="1"/>
            <p:nvPr/>
          </p:nvSpPr>
          <p:spPr>
            <a:xfrm>
              <a:off x="6263508" y="2729489"/>
              <a:ext cx="1096390" cy="686651"/>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b="1" dirty="0"/>
                <a:t>ESPECTRALES</a:t>
              </a:r>
              <a:endParaRPr lang="es-ES" sz="1000" b="1" kern="1200" dirty="0"/>
            </a:p>
          </p:txBody>
        </p:sp>
      </p:grpSp>
      <p:grpSp>
        <p:nvGrpSpPr>
          <p:cNvPr id="22" name="Grupo 21">
            <a:extLst>
              <a:ext uri="{FF2B5EF4-FFF2-40B4-BE49-F238E27FC236}">
                <a16:creationId xmlns:a16="http://schemas.microsoft.com/office/drawing/2014/main" id="{8A189910-E972-407A-90DC-2291131329B4}"/>
              </a:ext>
            </a:extLst>
          </p:cNvPr>
          <p:cNvGrpSpPr/>
          <p:nvPr/>
        </p:nvGrpSpPr>
        <p:grpSpPr>
          <a:xfrm>
            <a:off x="4038600" y="4405712"/>
            <a:ext cx="1170682" cy="760943"/>
            <a:chOff x="6226362" y="2692343"/>
            <a:chExt cx="1170682" cy="760943"/>
          </a:xfrm>
          <a:scene3d>
            <a:camera prst="orthographicFront"/>
            <a:lightRig rig="flat" dir="t"/>
          </a:scene3d>
        </p:grpSpPr>
        <p:sp>
          <p:nvSpPr>
            <p:cNvPr id="23" name="Rectángulo: esquinas redondeadas 22">
              <a:extLst>
                <a:ext uri="{FF2B5EF4-FFF2-40B4-BE49-F238E27FC236}">
                  <a16:creationId xmlns:a16="http://schemas.microsoft.com/office/drawing/2014/main" id="{B7BFA8F4-6587-430F-A157-0599DA0EEEE4}"/>
                </a:ext>
              </a:extLst>
            </p:cNvPr>
            <p:cNvSpPr/>
            <p:nvPr/>
          </p:nvSpPr>
          <p:spPr>
            <a:xfrm>
              <a:off x="6226362" y="2692343"/>
              <a:ext cx="1170682" cy="760943"/>
            </a:xfrm>
            <a:prstGeom prst="roundRect">
              <a:avLst/>
            </a:prstGeom>
            <a:sp3d prstMaterial="dkEdge">
              <a:bevelT w="8200" h="38100"/>
            </a:sp3d>
          </p:spPr>
          <p:style>
            <a:lnRef idx="0">
              <a:schemeClr val="lt1">
                <a:hueOff val="0"/>
                <a:satOff val="0"/>
                <a:lumOff val="0"/>
                <a:alphaOff val="0"/>
              </a:schemeClr>
            </a:lnRef>
            <a:fillRef idx="2">
              <a:schemeClr val="accent4">
                <a:hueOff val="0"/>
                <a:satOff val="0"/>
                <a:lumOff val="0"/>
                <a:alphaOff val="0"/>
              </a:schemeClr>
            </a:fillRef>
            <a:effectRef idx="1">
              <a:schemeClr val="accent4">
                <a:hueOff val="0"/>
                <a:satOff val="0"/>
                <a:lumOff val="0"/>
                <a:alphaOff val="0"/>
              </a:schemeClr>
            </a:effectRef>
            <a:fontRef idx="minor">
              <a:schemeClr val="dk1"/>
            </a:fontRef>
          </p:style>
        </p:sp>
        <p:sp>
          <p:nvSpPr>
            <p:cNvPr id="24" name="Rectángulo: esquinas redondeadas 4">
              <a:extLst>
                <a:ext uri="{FF2B5EF4-FFF2-40B4-BE49-F238E27FC236}">
                  <a16:creationId xmlns:a16="http://schemas.microsoft.com/office/drawing/2014/main" id="{191173E3-8CB4-4398-B7DA-94E4F96CCA38}"/>
                </a:ext>
              </a:extLst>
            </p:cNvPr>
            <p:cNvSpPr txBox="1"/>
            <p:nvPr/>
          </p:nvSpPr>
          <p:spPr>
            <a:xfrm>
              <a:off x="6263508" y="2729489"/>
              <a:ext cx="1096390" cy="686651"/>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b="1" kern="1200" dirty="0"/>
                <a:t>PROBABILÍSTICOS</a:t>
              </a:r>
              <a:endParaRPr lang="es-ES" sz="1000" b="1" dirty="0"/>
            </a:p>
            <a:p>
              <a:pPr marL="0" lvl="0" indent="0" algn="ctr" defTabSz="444500">
                <a:lnSpc>
                  <a:spcPct val="90000"/>
                </a:lnSpc>
                <a:spcBef>
                  <a:spcPct val="0"/>
                </a:spcBef>
                <a:spcAft>
                  <a:spcPct val="35000"/>
                </a:spcAft>
                <a:buNone/>
              </a:pPr>
              <a:r>
                <a:rPr lang="es-ES" sz="1000" dirty="0"/>
                <a:t>(MIXTURAS GAUSSIANAS)</a:t>
              </a:r>
              <a:endParaRPr lang="es-ES" sz="1000" kern="1200" dirty="0"/>
            </a:p>
          </p:txBody>
        </p:sp>
      </p:grpSp>
      <p:cxnSp>
        <p:nvCxnSpPr>
          <p:cNvPr id="26" name="Conector recto de flecha 25">
            <a:extLst>
              <a:ext uri="{FF2B5EF4-FFF2-40B4-BE49-F238E27FC236}">
                <a16:creationId xmlns:a16="http://schemas.microsoft.com/office/drawing/2014/main" id="{6729C281-F27D-4E18-B155-66CA526A2FFB}"/>
              </a:ext>
            </a:extLst>
          </p:cNvPr>
          <p:cNvCxnSpPr/>
          <p:nvPr/>
        </p:nvCxnSpPr>
        <p:spPr>
          <a:xfrm flipV="1">
            <a:off x="6096000" y="2191107"/>
            <a:ext cx="0" cy="674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8ABB920F-E672-4F90-B8E7-A8DDC1AE6B1C}"/>
              </a:ext>
            </a:extLst>
          </p:cNvPr>
          <p:cNvCxnSpPr>
            <a:stCxn id="8" idx="3"/>
          </p:cNvCxnSpPr>
          <p:nvPr/>
        </p:nvCxnSpPr>
        <p:spPr>
          <a:xfrm flipV="1">
            <a:off x="6855658" y="3301059"/>
            <a:ext cx="890971" cy="127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849A348D-B2D4-4797-98C4-7DAA645D1401}"/>
              </a:ext>
            </a:extLst>
          </p:cNvPr>
          <p:cNvCxnSpPr>
            <a:stCxn id="8" idx="1"/>
            <a:endCxn id="11" idx="3"/>
          </p:cNvCxnSpPr>
          <p:nvPr/>
        </p:nvCxnSpPr>
        <p:spPr>
          <a:xfrm flipH="1" flipV="1">
            <a:off x="4445371" y="3301060"/>
            <a:ext cx="890971" cy="127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a:extLst>
              <a:ext uri="{FF2B5EF4-FFF2-40B4-BE49-F238E27FC236}">
                <a16:creationId xmlns:a16="http://schemas.microsoft.com/office/drawing/2014/main" id="{ABD7169F-B107-4652-895B-CA93432E86C4}"/>
              </a:ext>
            </a:extLst>
          </p:cNvPr>
          <p:cNvCxnSpPr>
            <a:stCxn id="8" idx="2"/>
            <a:endCxn id="23" idx="3"/>
          </p:cNvCxnSpPr>
          <p:nvPr/>
        </p:nvCxnSpPr>
        <p:spPr>
          <a:xfrm flipH="1">
            <a:off x="5209282" y="3992418"/>
            <a:ext cx="886718" cy="793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9EDF50FB-42FB-49C6-BBDC-799D4758235C}"/>
              </a:ext>
            </a:extLst>
          </p:cNvPr>
          <p:cNvCxnSpPr>
            <a:endCxn id="15" idx="1"/>
          </p:cNvCxnSpPr>
          <p:nvPr/>
        </p:nvCxnSpPr>
        <p:spPr>
          <a:xfrm>
            <a:off x="6096000" y="4001294"/>
            <a:ext cx="923222" cy="784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921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FD23B1-8B52-4787-A6F3-1CCCEF473CC1}"/>
              </a:ext>
            </a:extLst>
          </p:cNvPr>
          <p:cNvSpPr>
            <a:spLocks noGrp="1"/>
          </p:cNvSpPr>
          <p:nvPr>
            <p:ph type="title"/>
          </p:nvPr>
        </p:nvSpPr>
        <p:spPr/>
        <p:txBody>
          <a:bodyPr/>
          <a:lstStyle/>
          <a:p>
            <a:r>
              <a:rPr lang="es-ES" dirty="0"/>
              <a:t>Agrupamientos basados en particiones</a:t>
            </a:r>
          </a:p>
        </p:txBody>
      </p:sp>
      <p:sp>
        <p:nvSpPr>
          <p:cNvPr id="3" name="Marcador de contenido 2">
            <a:extLst>
              <a:ext uri="{FF2B5EF4-FFF2-40B4-BE49-F238E27FC236}">
                <a16:creationId xmlns:a16="http://schemas.microsoft.com/office/drawing/2014/main" id="{F0F8E628-D2D6-4C91-BA2A-7CE7CAEE408D}"/>
              </a:ext>
            </a:extLst>
          </p:cNvPr>
          <p:cNvSpPr>
            <a:spLocks noGrp="1"/>
          </p:cNvSpPr>
          <p:nvPr>
            <p:ph idx="1"/>
          </p:nvPr>
        </p:nvSpPr>
        <p:spPr>
          <a:xfrm>
            <a:off x="838200" y="1825625"/>
            <a:ext cx="10515600" cy="4351338"/>
          </a:xfrm>
        </p:spPr>
        <p:txBody>
          <a:bodyPr/>
          <a:lstStyle/>
          <a:p>
            <a:pPr marL="0" indent="0">
              <a:buNone/>
            </a:pPr>
            <a:endParaRPr lang="es-ES" dirty="0"/>
          </a:p>
          <a:p>
            <a:pPr marL="0" indent="0">
              <a:buNone/>
            </a:pPr>
            <a:endParaRPr lang="es-ES" dirty="0"/>
          </a:p>
        </p:txBody>
      </p:sp>
      <p:sp>
        <p:nvSpPr>
          <p:cNvPr id="4" name="Marcador de pie de página 3">
            <a:extLst>
              <a:ext uri="{FF2B5EF4-FFF2-40B4-BE49-F238E27FC236}">
                <a16:creationId xmlns:a16="http://schemas.microsoft.com/office/drawing/2014/main" id="{61AB9386-DF46-4219-A599-7F60C63A61B0}"/>
              </a:ext>
            </a:extLst>
          </p:cNvPr>
          <p:cNvSpPr>
            <a:spLocks noGrp="1"/>
          </p:cNvSpPr>
          <p:nvPr>
            <p:ph type="ftr" sz="quarter" idx="11"/>
          </p:nvPr>
        </p:nvSpPr>
        <p:spPr/>
        <p:txBody>
          <a:bodyPr/>
          <a:lstStyle/>
          <a:p>
            <a:r>
              <a:rPr lang="es-ES"/>
              <a:t>Máster en Robótica y Sistemas Inteligentes</a:t>
            </a:r>
            <a:endParaRPr lang="es-ES" dirty="0"/>
          </a:p>
        </p:txBody>
      </p:sp>
      <p:sp>
        <p:nvSpPr>
          <p:cNvPr id="5" name="Marcador de número de diapositiva 4">
            <a:extLst>
              <a:ext uri="{FF2B5EF4-FFF2-40B4-BE49-F238E27FC236}">
                <a16:creationId xmlns:a16="http://schemas.microsoft.com/office/drawing/2014/main" id="{E4744A52-C644-4810-960B-AA3E58D2E021}"/>
              </a:ext>
            </a:extLst>
          </p:cNvPr>
          <p:cNvSpPr>
            <a:spLocks noGrp="1"/>
          </p:cNvSpPr>
          <p:nvPr>
            <p:ph type="sldNum" sz="quarter" idx="12"/>
          </p:nvPr>
        </p:nvSpPr>
        <p:spPr/>
        <p:txBody>
          <a:bodyPr/>
          <a:lstStyle/>
          <a:p>
            <a:fld id="{7C51361C-AF87-194C-B798-ECB5840BEEDE}" type="slidenum">
              <a:rPr lang="es-ES" smtClean="0"/>
              <a:pPr/>
              <a:t>25</a:t>
            </a:fld>
            <a:r>
              <a:rPr lang="es-ES" dirty="0"/>
              <a:t> de 65</a:t>
            </a:r>
          </a:p>
        </p:txBody>
      </p:sp>
      <p:sp>
        <p:nvSpPr>
          <p:cNvPr id="6" name="Marcador de texto 5">
            <a:extLst>
              <a:ext uri="{FF2B5EF4-FFF2-40B4-BE49-F238E27FC236}">
                <a16:creationId xmlns:a16="http://schemas.microsoft.com/office/drawing/2014/main" id="{6C9C27D3-6247-4E9F-9436-160E1CE75292}"/>
              </a:ext>
            </a:extLst>
          </p:cNvPr>
          <p:cNvSpPr>
            <a:spLocks noGrp="1"/>
          </p:cNvSpPr>
          <p:nvPr>
            <p:ph type="body" sz="quarter" idx="13"/>
          </p:nvPr>
        </p:nvSpPr>
        <p:spPr/>
        <p:txBody>
          <a:bodyPr/>
          <a:lstStyle/>
          <a:p>
            <a:r>
              <a:rPr lang="es-ES" dirty="0"/>
              <a:t>K-</a:t>
            </a:r>
            <a:r>
              <a:rPr lang="es-ES" dirty="0" err="1"/>
              <a:t>means</a:t>
            </a:r>
            <a:r>
              <a:rPr lang="es-ES" dirty="0"/>
              <a:t> </a:t>
            </a:r>
          </a:p>
        </p:txBody>
      </p:sp>
      <p:pic>
        <p:nvPicPr>
          <p:cNvPr id="8" name="Imagen 7">
            <a:extLst>
              <a:ext uri="{FF2B5EF4-FFF2-40B4-BE49-F238E27FC236}">
                <a16:creationId xmlns:a16="http://schemas.microsoft.com/office/drawing/2014/main" id="{AD9EED58-6C32-4388-8424-B411D5E8121D}"/>
              </a:ext>
            </a:extLst>
          </p:cNvPr>
          <p:cNvPicPr>
            <a:picLocks noChangeAspect="1"/>
          </p:cNvPicPr>
          <p:nvPr/>
        </p:nvPicPr>
        <p:blipFill rotWithShape="1">
          <a:blip r:embed="rId2"/>
          <a:srcRect l="27985" t="23028" r="34540" b="13523"/>
          <a:stretch/>
        </p:blipFill>
        <p:spPr>
          <a:xfrm>
            <a:off x="747285" y="1740525"/>
            <a:ext cx="2278185" cy="2169694"/>
          </a:xfrm>
          <a:prstGeom prst="rect">
            <a:avLst/>
          </a:prstGeom>
        </p:spPr>
      </p:pic>
      <p:pic>
        <p:nvPicPr>
          <p:cNvPr id="25" name="Imagen 24">
            <a:extLst>
              <a:ext uri="{FF2B5EF4-FFF2-40B4-BE49-F238E27FC236}">
                <a16:creationId xmlns:a16="http://schemas.microsoft.com/office/drawing/2014/main" id="{F466EFF8-D85B-4D75-AE67-2B2BAD95ABBE}"/>
              </a:ext>
            </a:extLst>
          </p:cNvPr>
          <p:cNvPicPr>
            <a:picLocks noChangeAspect="1"/>
          </p:cNvPicPr>
          <p:nvPr/>
        </p:nvPicPr>
        <p:blipFill rotWithShape="1">
          <a:blip r:embed="rId3"/>
          <a:srcRect l="27679" t="24004" r="34553" b="13832"/>
          <a:stretch/>
        </p:blipFill>
        <p:spPr>
          <a:xfrm>
            <a:off x="3473579" y="1769236"/>
            <a:ext cx="2332065" cy="2159150"/>
          </a:xfrm>
          <a:prstGeom prst="rect">
            <a:avLst/>
          </a:prstGeom>
        </p:spPr>
      </p:pic>
      <p:pic>
        <p:nvPicPr>
          <p:cNvPr id="26" name="Imagen 25">
            <a:extLst>
              <a:ext uri="{FF2B5EF4-FFF2-40B4-BE49-F238E27FC236}">
                <a16:creationId xmlns:a16="http://schemas.microsoft.com/office/drawing/2014/main" id="{5A91608F-12EA-4BA3-9E04-48410819109D}"/>
              </a:ext>
            </a:extLst>
          </p:cNvPr>
          <p:cNvPicPr>
            <a:picLocks noChangeAspect="1"/>
          </p:cNvPicPr>
          <p:nvPr/>
        </p:nvPicPr>
        <p:blipFill rotWithShape="1">
          <a:blip r:embed="rId4"/>
          <a:srcRect l="50000" t="19524" r="13125" b="17027"/>
          <a:stretch/>
        </p:blipFill>
        <p:spPr>
          <a:xfrm>
            <a:off x="6386357" y="1825625"/>
            <a:ext cx="2230832" cy="2159150"/>
          </a:xfrm>
          <a:prstGeom prst="rect">
            <a:avLst/>
          </a:prstGeom>
        </p:spPr>
      </p:pic>
      <p:pic>
        <p:nvPicPr>
          <p:cNvPr id="27" name="Imagen 26">
            <a:extLst>
              <a:ext uri="{FF2B5EF4-FFF2-40B4-BE49-F238E27FC236}">
                <a16:creationId xmlns:a16="http://schemas.microsoft.com/office/drawing/2014/main" id="{7DC373B2-E663-420F-A019-C63653DA1364}"/>
              </a:ext>
            </a:extLst>
          </p:cNvPr>
          <p:cNvPicPr>
            <a:picLocks noChangeAspect="1"/>
          </p:cNvPicPr>
          <p:nvPr/>
        </p:nvPicPr>
        <p:blipFill rotWithShape="1">
          <a:blip r:embed="rId5"/>
          <a:srcRect l="23393" t="12686" r="39643" b="23608"/>
          <a:stretch/>
        </p:blipFill>
        <p:spPr>
          <a:xfrm>
            <a:off x="9122968" y="1825625"/>
            <a:ext cx="2230832" cy="2162650"/>
          </a:xfrm>
          <a:prstGeom prst="rect">
            <a:avLst/>
          </a:prstGeom>
        </p:spPr>
      </p:pic>
      <p:pic>
        <p:nvPicPr>
          <p:cNvPr id="28" name="Imagen 27">
            <a:extLst>
              <a:ext uri="{FF2B5EF4-FFF2-40B4-BE49-F238E27FC236}">
                <a16:creationId xmlns:a16="http://schemas.microsoft.com/office/drawing/2014/main" id="{CF12BAB3-D291-446E-944E-7344C6A7E6EC}"/>
              </a:ext>
            </a:extLst>
          </p:cNvPr>
          <p:cNvPicPr>
            <a:picLocks noChangeAspect="1"/>
          </p:cNvPicPr>
          <p:nvPr/>
        </p:nvPicPr>
        <p:blipFill rotWithShape="1">
          <a:blip r:embed="rId6"/>
          <a:srcRect l="22947" t="12686" r="39375" b="23608"/>
          <a:stretch/>
        </p:blipFill>
        <p:spPr>
          <a:xfrm>
            <a:off x="715386" y="3995319"/>
            <a:ext cx="2341984" cy="2227365"/>
          </a:xfrm>
          <a:prstGeom prst="rect">
            <a:avLst/>
          </a:prstGeom>
        </p:spPr>
      </p:pic>
      <p:pic>
        <p:nvPicPr>
          <p:cNvPr id="29" name="Imagen 28">
            <a:extLst>
              <a:ext uri="{FF2B5EF4-FFF2-40B4-BE49-F238E27FC236}">
                <a16:creationId xmlns:a16="http://schemas.microsoft.com/office/drawing/2014/main" id="{68713619-A067-47C7-A98A-740F4CAE35ED}"/>
              </a:ext>
            </a:extLst>
          </p:cNvPr>
          <p:cNvPicPr>
            <a:picLocks noChangeAspect="1"/>
          </p:cNvPicPr>
          <p:nvPr/>
        </p:nvPicPr>
        <p:blipFill rotWithShape="1">
          <a:blip r:embed="rId7"/>
          <a:srcRect l="27249" t="7301" r="36249" b="29250"/>
          <a:stretch/>
        </p:blipFill>
        <p:spPr>
          <a:xfrm>
            <a:off x="3543032" y="4060633"/>
            <a:ext cx="2211242" cy="2162051"/>
          </a:xfrm>
          <a:prstGeom prst="rect">
            <a:avLst/>
          </a:prstGeom>
        </p:spPr>
      </p:pic>
      <p:pic>
        <p:nvPicPr>
          <p:cNvPr id="30" name="Imagen 29">
            <a:extLst>
              <a:ext uri="{FF2B5EF4-FFF2-40B4-BE49-F238E27FC236}">
                <a16:creationId xmlns:a16="http://schemas.microsoft.com/office/drawing/2014/main" id="{294CBACC-DB69-4BF8-8CEB-2E375EF10E71}"/>
              </a:ext>
            </a:extLst>
          </p:cNvPr>
          <p:cNvPicPr>
            <a:picLocks noChangeAspect="1"/>
          </p:cNvPicPr>
          <p:nvPr/>
        </p:nvPicPr>
        <p:blipFill rotWithShape="1">
          <a:blip r:embed="rId8"/>
          <a:srcRect l="28035" t="12158" r="35089" b="24392"/>
          <a:stretch/>
        </p:blipFill>
        <p:spPr>
          <a:xfrm>
            <a:off x="6489558" y="4071563"/>
            <a:ext cx="2211242" cy="2140189"/>
          </a:xfrm>
          <a:prstGeom prst="rect">
            <a:avLst/>
          </a:prstGeom>
        </p:spPr>
      </p:pic>
      <p:pic>
        <p:nvPicPr>
          <p:cNvPr id="32" name="Imagen 31">
            <a:extLst>
              <a:ext uri="{FF2B5EF4-FFF2-40B4-BE49-F238E27FC236}">
                <a16:creationId xmlns:a16="http://schemas.microsoft.com/office/drawing/2014/main" id="{D87E3EE5-579C-4685-9CDA-0F270364940D}"/>
              </a:ext>
            </a:extLst>
          </p:cNvPr>
          <p:cNvPicPr>
            <a:picLocks noChangeAspect="1"/>
          </p:cNvPicPr>
          <p:nvPr/>
        </p:nvPicPr>
        <p:blipFill rotWithShape="1">
          <a:blip r:embed="rId9"/>
          <a:srcRect l="7768" t="14674" r="54821" b="21877"/>
          <a:stretch/>
        </p:blipFill>
        <p:spPr>
          <a:xfrm>
            <a:off x="9071012" y="4016560"/>
            <a:ext cx="2282788" cy="2177798"/>
          </a:xfrm>
          <a:prstGeom prst="rect">
            <a:avLst/>
          </a:prstGeom>
        </p:spPr>
      </p:pic>
    </p:spTree>
    <p:extLst>
      <p:ext uri="{BB962C8B-B14F-4D97-AF65-F5344CB8AC3E}">
        <p14:creationId xmlns:p14="http://schemas.microsoft.com/office/powerpoint/2010/main" val="17539368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FD23B1-8B52-4787-A6F3-1CCCEF473CC1}"/>
              </a:ext>
            </a:extLst>
          </p:cNvPr>
          <p:cNvSpPr>
            <a:spLocks noGrp="1"/>
          </p:cNvSpPr>
          <p:nvPr>
            <p:ph type="title"/>
          </p:nvPr>
        </p:nvSpPr>
        <p:spPr/>
        <p:txBody>
          <a:bodyPr/>
          <a:lstStyle/>
          <a:p>
            <a:r>
              <a:rPr lang="es-ES" dirty="0"/>
              <a:t>Agrupamientos basados en particiones</a:t>
            </a:r>
          </a:p>
        </p:txBody>
      </p:sp>
      <p:sp>
        <p:nvSpPr>
          <p:cNvPr id="3" name="Marcador de contenido 2">
            <a:extLst>
              <a:ext uri="{FF2B5EF4-FFF2-40B4-BE49-F238E27FC236}">
                <a16:creationId xmlns:a16="http://schemas.microsoft.com/office/drawing/2014/main" id="{F0F8E628-D2D6-4C91-BA2A-7CE7CAEE408D}"/>
              </a:ext>
            </a:extLst>
          </p:cNvPr>
          <p:cNvSpPr>
            <a:spLocks noGrp="1"/>
          </p:cNvSpPr>
          <p:nvPr>
            <p:ph idx="1"/>
          </p:nvPr>
        </p:nvSpPr>
        <p:spPr>
          <a:xfrm>
            <a:off x="838200" y="1825625"/>
            <a:ext cx="10515600" cy="4351338"/>
          </a:xfrm>
        </p:spPr>
        <p:txBody>
          <a:bodyPr/>
          <a:lstStyle/>
          <a:p>
            <a:pPr marL="0" indent="0">
              <a:buNone/>
            </a:pPr>
            <a:endParaRPr lang="es-ES" dirty="0"/>
          </a:p>
          <a:p>
            <a:pPr marL="0" indent="0">
              <a:buNone/>
            </a:pPr>
            <a:endParaRPr lang="es-ES" dirty="0"/>
          </a:p>
        </p:txBody>
      </p:sp>
      <p:sp>
        <p:nvSpPr>
          <p:cNvPr id="4" name="Marcador de pie de página 3">
            <a:extLst>
              <a:ext uri="{FF2B5EF4-FFF2-40B4-BE49-F238E27FC236}">
                <a16:creationId xmlns:a16="http://schemas.microsoft.com/office/drawing/2014/main" id="{61AB9386-DF46-4219-A599-7F60C63A61B0}"/>
              </a:ext>
            </a:extLst>
          </p:cNvPr>
          <p:cNvSpPr>
            <a:spLocks noGrp="1"/>
          </p:cNvSpPr>
          <p:nvPr>
            <p:ph type="ftr" sz="quarter" idx="11"/>
          </p:nvPr>
        </p:nvSpPr>
        <p:spPr/>
        <p:txBody>
          <a:bodyPr/>
          <a:lstStyle/>
          <a:p>
            <a:r>
              <a:rPr lang="es-ES"/>
              <a:t>Máster en Robótica y Sistemas Inteligentes</a:t>
            </a:r>
            <a:endParaRPr lang="es-ES" dirty="0"/>
          </a:p>
        </p:txBody>
      </p:sp>
      <p:sp>
        <p:nvSpPr>
          <p:cNvPr id="5" name="Marcador de número de diapositiva 4">
            <a:extLst>
              <a:ext uri="{FF2B5EF4-FFF2-40B4-BE49-F238E27FC236}">
                <a16:creationId xmlns:a16="http://schemas.microsoft.com/office/drawing/2014/main" id="{E4744A52-C644-4810-960B-AA3E58D2E021}"/>
              </a:ext>
            </a:extLst>
          </p:cNvPr>
          <p:cNvSpPr>
            <a:spLocks noGrp="1"/>
          </p:cNvSpPr>
          <p:nvPr>
            <p:ph type="sldNum" sz="quarter" idx="12"/>
          </p:nvPr>
        </p:nvSpPr>
        <p:spPr/>
        <p:txBody>
          <a:bodyPr/>
          <a:lstStyle/>
          <a:p>
            <a:fld id="{7C51361C-AF87-194C-B798-ECB5840BEEDE}" type="slidenum">
              <a:rPr lang="es-ES" smtClean="0"/>
              <a:pPr/>
              <a:t>26</a:t>
            </a:fld>
            <a:r>
              <a:rPr lang="es-ES" dirty="0"/>
              <a:t> de 65</a:t>
            </a:r>
          </a:p>
        </p:txBody>
      </p:sp>
      <p:sp>
        <p:nvSpPr>
          <p:cNvPr id="6" name="Marcador de texto 5">
            <a:extLst>
              <a:ext uri="{FF2B5EF4-FFF2-40B4-BE49-F238E27FC236}">
                <a16:creationId xmlns:a16="http://schemas.microsoft.com/office/drawing/2014/main" id="{6C9C27D3-6247-4E9F-9436-160E1CE75292}"/>
              </a:ext>
            </a:extLst>
          </p:cNvPr>
          <p:cNvSpPr>
            <a:spLocks noGrp="1"/>
          </p:cNvSpPr>
          <p:nvPr>
            <p:ph type="body" sz="quarter" idx="13"/>
          </p:nvPr>
        </p:nvSpPr>
        <p:spPr/>
        <p:txBody>
          <a:bodyPr/>
          <a:lstStyle/>
          <a:p>
            <a:r>
              <a:rPr lang="es-ES" dirty="0"/>
              <a:t>K-</a:t>
            </a:r>
            <a:r>
              <a:rPr lang="es-ES" dirty="0" err="1"/>
              <a:t>means</a:t>
            </a:r>
            <a:endParaRPr lang="es-ES" dirty="0"/>
          </a:p>
        </p:txBody>
      </p:sp>
      <p:pic>
        <p:nvPicPr>
          <p:cNvPr id="7" name="Imagen 6">
            <a:extLst>
              <a:ext uri="{FF2B5EF4-FFF2-40B4-BE49-F238E27FC236}">
                <a16:creationId xmlns:a16="http://schemas.microsoft.com/office/drawing/2014/main" id="{02CC3DA2-2EF6-4148-BBA6-0FFD0B589C93}"/>
              </a:ext>
            </a:extLst>
          </p:cNvPr>
          <p:cNvPicPr>
            <a:picLocks noChangeAspect="1"/>
          </p:cNvPicPr>
          <p:nvPr/>
        </p:nvPicPr>
        <p:blipFill rotWithShape="1">
          <a:blip r:embed="rId2"/>
          <a:srcRect l="7857" t="15440" r="55179" b="21111"/>
          <a:stretch/>
        </p:blipFill>
        <p:spPr>
          <a:xfrm>
            <a:off x="838200" y="1937657"/>
            <a:ext cx="2998977" cy="2895601"/>
          </a:xfrm>
          <a:prstGeom prst="rect">
            <a:avLst/>
          </a:prstGeom>
        </p:spPr>
      </p:pic>
      <p:pic>
        <p:nvPicPr>
          <p:cNvPr id="9" name="Imagen 8">
            <a:extLst>
              <a:ext uri="{FF2B5EF4-FFF2-40B4-BE49-F238E27FC236}">
                <a16:creationId xmlns:a16="http://schemas.microsoft.com/office/drawing/2014/main" id="{2FA8363E-04BD-420A-BFC5-4017C15F1E23}"/>
              </a:ext>
            </a:extLst>
          </p:cNvPr>
          <p:cNvPicPr>
            <a:picLocks noChangeAspect="1"/>
          </p:cNvPicPr>
          <p:nvPr/>
        </p:nvPicPr>
        <p:blipFill rotWithShape="1">
          <a:blip r:embed="rId3"/>
          <a:srcRect l="29519" t="12686" r="34910" b="23865"/>
          <a:stretch/>
        </p:blipFill>
        <p:spPr>
          <a:xfrm>
            <a:off x="4457249" y="1958381"/>
            <a:ext cx="2899231" cy="2908972"/>
          </a:xfrm>
          <a:prstGeom prst="rect">
            <a:avLst/>
          </a:prstGeom>
        </p:spPr>
      </p:pic>
      <p:pic>
        <p:nvPicPr>
          <p:cNvPr id="10" name="Imagen 9">
            <a:extLst>
              <a:ext uri="{FF2B5EF4-FFF2-40B4-BE49-F238E27FC236}">
                <a16:creationId xmlns:a16="http://schemas.microsoft.com/office/drawing/2014/main" id="{0AD736F4-29E5-44CF-B312-CB90FD0AFC2D}"/>
              </a:ext>
            </a:extLst>
          </p:cNvPr>
          <p:cNvPicPr>
            <a:picLocks noChangeAspect="1"/>
          </p:cNvPicPr>
          <p:nvPr/>
        </p:nvPicPr>
        <p:blipFill rotWithShape="1">
          <a:blip r:embed="rId4"/>
          <a:srcRect l="31786" t="12107" r="30535" b="24444"/>
          <a:stretch/>
        </p:blipFill>
        <p:spPr>
          <a:xfrm>
            <a:off x="7976552" y="1942249"/>
            <a:ext cx="3105105" cy="2941237"/>
          </a:xfrm>
          <a:prstGeom prst="rect">
            <a:avLst/>
          </a:prstGeom>
        </p:spPr>
      </p:pic>
      <p:sp>
        <p:nvSpPr>
          <p:cNvPr id="8" name="Rectángulo 7">
            <a:extLst>
              <a:ext uri="{FF2B5EF4-FFF2-40B4-BE49-F238E27FC236}">
                <a16:creationId xmlns:a16="http://schemas.microsoft.com/office/drawing/2014/main" id="{D7D1C181-9ACE-4CA9-AC40-4ABB43A143EA}"/>
              </a:ext>
            </a:extLst>
          </p:cNvPr>
          <p:cNvSpPr/>
          <p:nvPr/>
        </p:nvSpPr>
        <p:spPr>
          <a:xfrm>
            <a:off x="5003323" y="5770976"/>
            <a:ext cx="9368286" cy="276999"/>
          </a:xfrm>
          <a:prstGeom prst="rect">
            <a:avLst/>
          </a:prstGeom>
        </p:spPr>
        <p:txBody>
          <a:bodyPr wrap="square">
            <a:spAutoFit/>
          </a:bodyPr>
          <a:lstStyle/>
          <a:p>
            <a:r>
              <a:rPr lang="es-ES" sz="1200" dirty="0">
                <a:latin typeface="Helvetica" pitchFamily="2" charset="0"/>
              </a:rPr>
              <a:t>Ejemplo: </a:t>
            </a:r>
            <a:r>
              <a:rPr lang="es-ES" sz="1200" dirty="0">
                <a:solidFill>
                  <a:schemeClr val="accent6">
                    <a:lumMod val="75000"/>
                  </a:schemeClr>
                </a:solidFill>
                <a:latin typeface="Helvetica" pitchFamily="2" charset="0"/>
                <a:hlinkClick r:id="rId5">
                  <a:extLst>
                    <a:ext uri="{A12FA001-AC4F-418D-AE19-62706E023703}">
                      <ahyp:hlinkClr xmlns:ahyp="http://schemas.microsoft.com/office/drawing/2018/hyperlinkcolor" val="tx"/>
                    </a:ext>
                  </a:extLst>
                </a:hlinkClick>
              </a:rPr>
              <a:t>https://www.kaggle.com/andyxie/k-means-clustering-implementation-in-python</a:t>
            </a:r>
            <a:endParaRPr lang="es-ES" sz="1200" dirty="0">
              <a:solidFill>
                <a:schemeClr val="accent6">
                  <a:lumMod val="75000"/>
                </a:schemeClr>
              </a:solidFill>
              <a:latin typeface="Helvetica" pitchFamily="2" charset="0"/>
            </a:endParaRPr>
          </a:p>
        </p:txBody>
      </p:sp>
    </p:spTree>
    <p:extLst>
      <p:ext uri="{BB962C8B-B14F-4D97-AF65-F5344CB8AC3E}">
        <p14:creationId xmlns:p14="http://schemas.microsoft.com/office/powerpoint/2010/main" val="36972336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FD23B1-8B52-4787-A6F3-1CCCEF473CC1}"/>
              </a:ext>
            </a:extLst>
          </p:cNvPr>
          <p:cNvSpPr>
            <a:spLocks noGrp="1"/>
          </p:cNvSpPr>
          <p:nvPr>
            <p:ph type="title"/>
          </p:nvPr>
        </p:nvSpPr>
        <p:spPr/>
        <p:txBody>
          <a:bodyPr/>
          <a:lstStyle/>
          <a:p>
            <a:r>
              <a:rPr lang="es-ES" dirty="0"/>
              <a:t>Agrupamientos basados en particiones</a:t>
            </a:r>
          </a:p>
        </p:txBody>
      </p:sp>
      <p:sp>
        <p:nvSpPr>
          <p:cNvPr id="3" name="Marcador de contenido 2">
            <a:extLst>
              <a:ext uri="{FF2B5EF4-FFF2-40B4-BE49-F238E27FC236}">
                <a16:creationId xmlns:a16="http://schemas.microsoft.com/office/drawing/2014/main" id="{F0F8E628-D2D6-4C91-BA2A-7CE7CAEE408D}"/>
              </a:ext>
            </a:extLst>
          </p:cNvPr>
          <p:cNvSpPr>
            <a:spLocks noGrp="1"/>
          </p:cNvSpPr>
          <p:nvPr>
            <p:ph idx="1"/>
          </p:nvPr>
        </p:nvSpPr>
        <p:spPr/>
        <p:txBody>
          <a:bodyPr/>
          <a:lstStyle/>
          <a:p>
            <a:pPr marL="0" indent="0">
              <a:buNone/>
            </a:pPr>
            <a:endParaRPr lang="es-ES" dirty="0"/>
          </a:p>
          <a:p>
            <a:pPr marL="0" indent="0">
              <a:buNone/>
            </a:pPr>
            <a:endParaRPr lang="es-ES" dirty="0"/>
          </a:p>
        </p:txBody>
      </p:sp>
      <p:sp>
        <p:nvSpPr>
          <p:cNvPr id="4" name="Marcador de pie de página 3">
            <a:extLst>
              <a:ext uri="{FF2B5EF4-FFF2-40B4-BE49-F238E27FC236}">
                <a16:creationId xmlns:a16="http://schemas.microsoft.com/office/drawing/2014/main" id="{61AB9386-DF46-4219-A599-7F60C63A61B0}"/>
              </a:ext>
            </a:extLst>
          </p:cNvPr>
          <p:cNvSpPr>
            <a:spLocks noGrp="1"/>
          </p:cNvSpPr>
          <p:nvPr>
            <p:ph type="ftr" sz="quarter" idx="11"/>
          </p:nvPr>
        </p:nvSpPr>
        <p:spPr/>
        <p:txBody>
          <a:bodyPr/>
          <a:lstStyle/>
          <a:p>
            <a:r>
              <a:rPr lang="es-ES"/>
              <a:t>Máster en Robótica y Sistemas Inteligentes</a:t>
            </a:r>
            <a:endParaRPr lang="es-ES" dirty="0"/>
          </a:p>
        </p:txBody>
      </p:sp>
      <p:sp>
        <p:nvSpPr>
          <p:cNvPr id="5" name="Marcador de número de diapositiva 4">
            <a:extLst>
              <a:ext uri="{FF2B5EF4-FFF2-40B4-BE49-F238E27FC236}">
                <a16:creationId xmlns:a16="http://schemas.microsoft.com/office/drawing/2014/main" id="{E4744A52-C644-4810-960B-AA3E58D2E021}"/>
              </a:ext>
            </a:extLst>
          </p:cNvPr>
          <p:cNvSpPr>
            <a:spLocks noGrp="1"/>
          </p:cNvSpPr>
          <p:nvPr>
            <p:ph type="sldNum" sz="quarter" idx="12"/>
          </p:nvPr>
        </p:nvSpPr>
        <p:spPr/>
        <p:txBody>
          <a:bodyPr/>
          <a:lstStyle/>
          <a:p>
            <a:fld id="{7C51361C-AF87-194C-B798-ECB5840BEEDE}" type="slidenum">
              <a:rPr lang="es-ES" smtClean="0"/>
              <a:pPr/>
              <a:t>27</a:t>
            </a:fld>
            <a:r>
              <a:rPr lang="es-ES" dirty="0"/>
              <a:t> de 65</a:t>
            </a:r>
          </a:p>
        </p:txBody>
      </p:sp>
      <p:sp>
        <p:nvSpPr>
          <p:cNvPr id="6" name="Marcador de texto 5">
            <a:extLst>
              <a:ext uri="{FF2B5EF4-FFF2-40B4-BE49-F238E27FC236}">
                <a16:creationId xmlns:a16="http://schemas.microsoft.com/office/drawing/2014/main" id="{6C9C27D3-6247-4E9F-9436-160E1CE75292}"/>
              </a:ext>
            </a:extLst>
          </p:cNvPr>
          <p:cNvSpPr>
            <a:spLocks noGrp="1"/>
          </p:cNvSpPr>
          <p:nvPr>
            <p:ph type="body" sz="quarter" idx="13"/>
          </p:nvPr>
        </p:nvSpPr>
        <p:spPr/>
        <p:txBody>
          <a:bodyPr/>
          <a:lstStyle/>
          <a:p>
            <a:r>
              <a:rPr lang="es-ES" dirty="0"/>
              <a:t>K-</a:t>
            </a:r>
            <a:r>
              <a:rPr lang="es-ES" dirty="0" err="1"/>
              <a:t>means</a:t>
            </a:r>
            <a:endParaRPr lang="es-ES" dirty="0"/>
          </a:p>
        </p:txBody>
      </p:sp>
      <p:sp>
        <p:nvSpPr>
          <p:cNvPr id="8" name="Rectángulo 7">
            <a:extLst>
              <a:ext uri="{FF2B5EF4-FFF2-40B4-BE49-F238E27FC236}">
                <a16:creationId xmlns:a16="http://schemas.microsoft.com/office/drawing/2014/main" id="{860C8A56-41EB-4E80-AB53-876FA7F4C9A3}"/>
              </a:ext>
            </a:extLst>
          </p:cNvPr>
          <p:cNvSpPr/>
          <p:nvPr/>
        </p:nvSpPr>
        <p:spPr>
          <a:xfrm>
            <a:off x="838200" y="1430164"/>
            <a:ext cx="10515600" cy="3939540"/>
          </a:xfrm>
          <a:prstGeom prst="rect">
            <a:avLst/>
          </a:prstGeom>
        </p:spPr>
        <p:txBody>
          <a:bodyPr wrap="square">
            <a:spAutoFit/>
          </a:bodyPr>
          <a:lstStyle/>
          <a:p>
            <a:pPr marL="914400" lvl="1" indent="-457200">
              <a:buFont typeface="Arial" panose="020B0604020202020204" pitchFamily="34" charset="0"/>
              <a:buChar char="•"/>
            </a:pPr>
            <a:r>
              <a:rPr lang="es-ES" sz="2000" dirty="0">
                <a:latin typeface="Arial" panose="020B0604020202020204" pitchFamily="34" charset="0"/>
                <a:cs typeface="Arial" panose="020B0604020202020204" pitchFamily="34" charset="0"/>
              </a:rPr>
              <a:t>Ventajas:</a:t>
            </a:r>
          </a:p>
          <a:p>
            <a:pPr lvl="1"/>
            <a:endParaRPr lang="es-ES" sz="2000" dirty="0">
              <a:latin typeface="Arial" panose="020B0604020202020204" pitchFamily="34" charset="0"/>
              <a:cs typeface="Arial" panose="020B0604020202020204" pitchFamily="34" charset="0"/>
            </a:endParaRPr>
          </a:p>
          <a:p>
            <a:pPr lvl="1"/>
            <a:r>
              <a:rPr lang="es-ES" sz="2000" dirty="0">
                <a:latin typeface="Arial" panose="020B0604020202020204" pitchFamily="34" charset="0"/>
                <a:cs typeface="Arial" panose="020B0604020202020204" pitchFamily="34" charset="0"/>
              </a:rPr>
              <a:t>	-     </a:t>
            </a:r>
            <a:r>
              <a:rPr lang="es-ES" dirty="0">
                <a:latin typeface="Arial" panose="020B0604020202020204" pitchFamily="34" charset="0"/>
                <a:cs typeface="Arial" panose="020B0604020202020204" pitchFamily="34" charset="0"/>
              </a:rPr>
              <a:t>Funciona muy bien con datos continuos</a:t>
            </a:r>
          </a:p>
          <a:p>
            <a:pPr lvl="1"/>
            <a:endParaRPr lang="es-ES" dirty="0">
              <a:latin typeface="Arial" panose="020B0604020202020204" pitchFamily="34" charset="0"/>
              <a:cs typeface="Arial" panose="020B0604020202020204" pitchFamily="34" charset="0"/>
            </a:endParaRPr>
          </a:p>
          <a:p>
            <a:pPr marL="1371600" lvl="2" indent="-457200">
              <a:buFontTx/>
              <a:buChar char="-"/>
            </a:pPr>
            <a:r>
              <a:rPr lang="es-ES" dirty="0">
                <a:latin typeface="Arial" panose="020B0604020202020204" pitchFamily="34" charset="0"/>
                <a:cs typeface="Arial" panose="020B0604020202020204" pitchFamily="34" charset="0"/>
              </a:rPr>
              <a:t>Intuitivo</a:t>
            </a:r>
          </a:p>
          <a:p>
            <a:pPr marL="1371600" lvl="2" indent="-457200">
              <a:buFontTx/>
              <a:buChar char="-"/>
            </a:pPr>
            <a:endParaRPr lang="es-ES" dirty="0">
              <a:latin typeface="Arial" panose="020B0604020202020204" pitchFamily="34" charset="0"/>
              <a:cs typeface="Arial" panose="020B0604020202020204" pitchFamily="34" charset="0"/>
            </a:endParaRPr>
          </a:p>
          <a:p>
            <a:pPr marL="1371600" lvl="2" indent="-457200">
              <a:buFontTx/>
              <a:buChar char="-"/>
            </a:pPr>
            <a:r>
              <a:rPr lang="es-ES" dirty="0">
                <a:latin typeface="Arial" panose="020B0604020202020204" pitchFamily="34" charset="0"/>
                <a:cs typeface="Arial" panose="020B0604020202020204" pitchFamily="34" charset="0"/>
              </a:rPr>
              <a:t>Rápido</a:t>
            </a:r>
          </a:p>
          <a:p>
            <a:pPr marL="1371600" lvl="2" indent="-457200">
              <a:buFontTx/>
              <a:buChar char="-"/>
            </a:pPr>
            <a:endParaRPr lang="es-ES" dirty="0">
              <a:latin typeface="Arial" panose="020B0604020202020204" pitchFamily="34" charset="0"/>
              <a:cs typeface="Arial" panose="020B0604020202020204" pitchFamily="34" charset="0"/>
            </a:endParaRPr>
          </a:p>
          <a:p>
            <a:pPr marL="1371600" lvl="2" indent="-457200">
              <a:buFontTx/>
              <a:buChar char="-"/>
            </a:pPr>
            <a:r>
              <a:rPr lang="es-ES" dirty="0">
                <a:latin typeface="Arial" panose="020B0604020202020204" pitchFamily="34" charset="0"/>
                <a:cs typeface="Arial" panose="020B0604020202020204" pitchFamily="34" charset="0"/>
              </a:rPr>
              <a:t>Sencillo</a:t>
            </a:r>
          </a:p>
          <a:p>
            <a:pPr marL="1371600" lvl="2" indent="-457200">
              <a:buFontTx/>
              <a:buChar char="-"/>
            </a:pPr>
            <a:endParaRPr lang="es-ES" dirty="0">
              <a:latin typeface="Arial" panose="020B0604020202020204" pitchFamily="34" charset="0"/>
              <a:cs typeface="Arial" panose="020B0604020202020204" pitchFamily="34" charset="0"/>
            </a:endParaRPr>
          </a:p>
          <a:p>
            <a:pPr marL="1371600" lvl="2" indent="-457200">
              <a:buFontTx/>
              <a:buChar char="-"/>
            </a:pPr>
            <a:r>
              <a:rPr lang="es-ES" dirty="0">
                <a:latin typeface="Arial" panose="020B0604020202020204" pitchFamily="34" charset="0"/>
                <a:cs typeface="Arial" panose="020B0604020202020204" pitchFamily="34" charset="0"/>
              </a:rPr>
              <a:t>Mejorable</a:t>
            </a:r>
          </a:p>
          <a:p>
            <a:pPr lvl="1"/>
            <a:endParaRPr lang="es-ES" dirty="0">
              <a:latin typeface="Arial" panose="020B0604020202020204" pitchFamily="34" charset="0"/>
              <a:cs typeface="Arial" panose="020B0604020202020204" pitchFamily="34" charset="0"/>
            </a:endParaRPr>
          </a:p>
          <a:p>
            <a:endParaRPr lang="es-ES" sz="2800" dirty="0">
              <a:latin typeface="Helvetica" pitchFamily="2" charset="0"/>
            </a:endParaRPr>
          </a:p>
        </p:txBody>
      </p:sp>
    </p:spTree>
    <p:extLst>
      <p:ext uri="{BB962C8B-B14F-4D97-AF65-F5344CB8AC3E}">
        <p14:creationId xmlns:p14="http://schemas.microsoft.com/office/powerpoint/2010/main" val="4727379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FD23B1-8B52-4787-A6F3-1CCCEF473CC1}"/>
              </a:ext>
            </a:extLst>
          </p:cNvPr>
          <p:cNvSpPr>
            <a:spLocks noGrp="1"/>
          </p:cNvSpPr>
          <p:nvPr>
            <p:ph type="title"/>
          </p:nvPr>
        </p:nvSpPr>
        <p:spPr/>
        <p:txBody>
          <a:bodyPr/>
          <a:lstStyle/>
          <a:p>
            <a:r>
              <a:rPr lang="es-ES" dirty="0"/>
              <a:t>Agrupamientos basados en particiones</a:t>
            </a:r>
          </a:p>
        </p:txBody>
      </p:sp>
      <p:sp>
        <p:nvSpPr>
          <p:cNvPr id="3" name="Marcador de contenido 2">
            <a:extLst>
              <a:ext uri="{FF2B5EF4-FFF2-40B4-BE49-F238E27FC236}">
                <a16:creationId xmlns:a16="http://schemas.microsoft.com/office/drawing/2014/main" id="{F0F8E628-D2D6-4C91-BA2A-7CE7CAEE408D}"/>
              </a:ext>
            </a:extLst>
          </p:cNvPr>
          <p:cNvSpPr>
            <a:spLocks noGrp="1"/>
          </p:cNvSpPr>
          <p:nvPr>
            <p:ph idx="1"/>
          </p:nvPr>
        </p:nvSpPr>
        <p:spPr/>
        <p:txBody>
          <a:bodyPr/>
          <a:lstStyle/>
          <a:p>
            <a:pPr marL="0" indent="0">
              <a:buNone/>
            </a:pPr>
            <a:endParaRPr lang="es-ES" dirty="0"/>
          </a:p>
          <a:p>
            <a:pPr marL="0" indent="0">
              <a:buNone/>
            </a:pPr>
            <a:endParaRPr lang="es-ES" dirty="0"/>
          </a:p>
        </p:txBody>
      </p:sp>
      <p:sp>
        <p:nvSpPr>
          <p:cNvPr id="4" name="Marcador de pie de página 3">
            <a:extLst>
              <a:ext uri="{FF2B5EF4-FFF2-40B4-BE49-F238E27FC236}">
                <a16:creationId xmlns:a16="http://schemas.microsoft.com/office/drawing/2014/main" id="{61AB9386-DF46-4219-A599-7F60C63A61B0}"/>
              </a:ext>
            </a:extLst>
          </p:cNvPr>
          <p:cNvSpPr>
            <a:spLocks noGrp="1"/>
          </p:cNvSpPr>
          <p:nvPr>
            <p:ph type="ftr" sz="quarter" idx="11"/>
          </p:nvPr>
        </p:nvSpPr>
        <p:spPr/>
        <p:txBody>
          <a:bodyPr/>
          <a:lstStyle/>
          <a:p>
            <a:r>
              <a:rPr lang="es-ES"/>
              <a:t>Máster en Robótica y Sistemas Inteligentes</a:t>
            </a:r>
            <a:endParaRPr lang="es-ES" dirty="0"/>
          </a:p>
        </p:txBody>
      </p:sp>
      <p:sp>
        <p:nvSpPr>
          <p:cNvPr id="5" name="Marcador de número de diapositiva 4">
            <a:extLst>
              <a:ext uri="{FF2B5EF4-FFF2-40B4-BE49-F238E27FC236}">
                <a16:creationId xmlns:a16="http://schemas.microsoft.com/office/drawing/2014/main" id="{E4744A52-C644-4810-960B-AA3E58D2E021}"/>
              </a:ext>
            </a:extLst>
          </p:cNvPr>
          <p:cNvSpPr>
            <a:spLocks noGrp="1"/>
          </p:cNvSpPr>
          <p:nvPr>
            <p:ph type="sldNum" sz="quarter" idx="12"/>
          </p:nvPr>
        </p:nvSpPr>
        <p:spPr/>
        <p:txBody>
          <a:bodyPr/>
          <a:lstStyle/>
          <a:p>
            <a:fld id="{7C51361C-AF87-194C-B798-ECB5840BEEDE}" type="slidenum">
              <a:rPr lang="es-ES" smtClean="0"/>
              <a:pPr/>
              <a:t>28</a:t>
            </a:fld>
            <a:r>
              <a:rPr lang="es-ES" dirty="0"/>
              <a:t> de 65</a:t>
            </a:r>
          </a:p>
        </p:txBody>
      </p:sp>
      <p:sp>
        <p:nvSpPr>
          <p:cNvPr id="6" name="Marcador de texto 5">
            <a:extLst>
              <a:ext uri="{FF2B5EF4-FFF2-40B4-BE49-F238E27FC236}">
                <a16:creationId xmlns:a16="http://schemas.microsoft.com/office/drawing/2014/main" id="{6C9C27D3-6247-4E9F-9436-160E1CE75292}"/>
              </a:ext>
            </a:extLst>
          </p:cNvPr>
          <p:cNvSpPr>
            <a:spLocks noGrp="1"/>
          </p:cNvSpPr>
          <p:nvPr>
            <p:ph type="body" sz="quarter" idx="13"/>
          </p:nvPr>
        </p:nvSpPr>
        <p:spPr/>
        <p:txBody>
          <a:bodyPr/>
          <a:lstStyle/>
          <a:p>
            <a:r>
              <a:rPr lang="es-ES" dirty="0"/>
              <a:t>K-</a:t>
            </a:r>
            <a:r>
              <a:rPr lang="es-ES" dirty="0" err="1"/>
              <a:t>means</a:t>
            </a:r>
            <a:endParaRPr lang="es-ES" dirty="0"/>
          </a:p>
        </p:txBody>
      </p:sp>
      <p:sp>
        <p:nvSpPr>
          <p:cNvPr id="8" name="Rectángulo 7">
            <a:extLst>
              <a:ext uri="{FF2B5EF4-FFF2-40B4-BE49-F238E27FC236}">
                <a16:creationId xmlns:a16="http://schemas.microsoft.com/office/drawing/2014/main" id="{860C8A56-41EB-4E80-AB53-876FA7F4C9A3}"/>
              </a:ext>
            </a:extLst>
          </p:cNvPr>
          <p:cNvSpPr/>
          <p:nvPr/>
        </p:nvSpPr>
        <p:spPr>
          <a:xfrm>
            <a:off x="563880" y="1430164"/>
            <a:ext cx="10789920" cy="3908762"/>
          </a:xfrm>
          <a:prstGeom prst="rect">
            <a:avLst/>
          </a:prstGeom>
        </p:spPr>
        <p:txBody>
          <a:bodyPr wrap="square">
            <a:spAutoFit/>
          </a:bodyPr>
          <a:lstStyle/>
          <a:p>
            <a:pPr marL="914400" lvl="1" indent="-457200">
              <a:buFont typeface="Arial" panose="020B0604020202020204" pitchFamily="34" charset="0"/>
              <a:buChar char="•"/>
            </a:pPr>
            <a:r>
              <a:rPr lang="es-ES" sz="2000" dirty="0">
                <a:latin typeface="Arial" panose="020B0604020202020204" pitchFamily="34" charset="0"/>
                <a:cs typeface="Arial" panose="020B0604020202020204" pitchFamily="34" charset="0"/>
              </a:rPr>
              <a:t>Desventajas:</a:t>
            </a:r>
          </a:p>
          <a:p>
            <a:pPr lvl="1"/>
            <a:endParaRPr lang="es-ES" sz="2000" dirty="0">
              <a:latin typeface="Arial" panose="020B0604020202020204" pitchFamily="34" charset="0"/>
              <a:cs typeface="Arial" panose="020B0604020202020204" pitchFamily="34" charset="0"/>
            </a:endParaRPr>
          </a:p>
          <a:p>
            <a:pPr marL="1371600" lvl="2" indent="-457200">
              <a:buFontTx/>
              <a:buChar char="-"/>
            </a:pPr>
            <a:r>
              <a:rPr lang="es-ES" dirty="0">
                <a:latin typeface="Arial" panose="020B0604020202020204" pitchFamily="34" charset="0"/>
                <a:cs typeface="Arial" panose="020B0604020202020204" pitchFamily="34" charset="0"/>
              </a:rPr>
              <a:t>Hay que determinar el número de clústeres inicialmente.</a:t>
            </a:r>
          </a:p>
          <a:p>
            <a:pPr marL="1371600" lvl="2" indent="-457200">
              <a:buFontTx/>
              <a:buChar char="-"/>
            </a:pPr>
            <a:endParaRPr lang="es-ES" dirty="0">
              <a:latin typeface="Arial" panose="020B0604020202020204" pitchFamily="34" charset="0"/>
              <a:cs typeface="Arial" panose="020B0604020202020204" pitchFamily="34" charset="0"/>
            </a:endParaRPr>
          </a:p>
          <a:p>
            <a:pPr marL="1371600" lvl="2" indent="-457200">
              <a:buFontTx/>
              <a:buChar char="-"/>
            </a:pPr>
            <a:r>
              <a:rPr lang="es-ES" dirty="0">
                <a:latin typeface="Arial" panose="020B0604020202020204" pitchFamily="34" charset="0"/>
                <a:cs typeface="Arial" panose="020B0604020202020204" pitchFamily="34" charset="0"/>
              </a:rPr>
              <a:t>Depende de la inicialización.</a:t>
            </a:r>
          </a:p>
          <a:p>
            <a:pPr marL="1371600" lvl="2" indent="-457200">
              <a:buFontTx/>
              <a:buChar char="-"/>
            </a:pPr>
            <a:endParaRPr lang="es-ES" dirty="0">
              <a:latin typeface="Arial" panose="020B0604020202020204" pitchFamily="34" charset="0"/>
              <a:cs typeface="Arial" panose="020B0604020202020204" pitchFamily="34" charset="0"/>
            </a:endParaRPr>
          </a:p>
          <a:p>
            <a:pPr marL="1371600" lvl="2" indent="-457200">
              <a:buFontTx/>
              <a:buChar char="-"/>
            </a:pPr>
            <a:r>
              <a:rPr lang="es-ES" dirty="0">
                <a:latin typeface="Arial" panose="020B0604020202020204" pitchFamily="34" charset="0"/>
                <a:cs typeface="Arial" panose="020B0604020202020204" pitchFamily="34" charset="0"/>
              </a:rPr>
              <a:t>Depende de los </a:t>
            </a:r>
            <a:r>
              <a:rPr lang="es-ES" i="1" dirty="0" err="1">
                <a:latin typeface="Arial" panose="020B0604020202020204" pitchFamily="34" charset="0"/>
                <a:cs typeface="Arial" panose="020B0604020202020204" pitchFamily="34" charset="0"/>
              </a:rPr>
              <a:t>outliers</a:t>
            </a:r>
            <a:r>
              <a:rPr lang="es-ES" i="1" dirty="0">
                <a:latin typeface="Arial" panose="020B0604020202020204" pitchFamily="34" charset="0"/>
                <a:cs typeface="Arial" panose="020B0604020202020204" pitchFamily="34" charset="0"/>
              </a:rPr>
              <a:t>*</a:t>
            </a:r>
            <a:r>
              <a:rPr lang="es-ES" dirty="0">
                <a:latin typeface="Arial" panose="020B0604020202020204" pitchFamily="34" charset="0"/>
                <a:cs typeface="Arial" panose="020B0604020202020204" pitchFamily="34" charset="0"/>
              </a:rPr>
              <a:t>.</a:t>
            </a:r>
          </a:p>
          <a:p>
            <a:pPr marL="1371600" lvl="2" indent="-457200">
              <a:buFontTx/>
              <a:buChar char="-"/>
            </a:pPr>
            <a:endParaRPr lang="es-ES" dirty="0">
              <a:latin typeface="Arial" panose="020B0604020202020204" pitchFamily="34" charset="0"/>
              <a:cs typeface="Arial" panose="020B0604020202020204" pitchFamily="34" charset="0"/>
            </a:endParaRPr>
          </a:p>
          <a:p>
            <a:pPr marL="1371600" lvl="2" indent="-457200">
              <a:buFontTx/>
              <a:buChar char="-"/>
            </a:pPr>
            <a:r>
              <a:rPr lang="es-ES" dirty="0">
                <a:latin typeface="Arial" panose="020B0604020202020204" pitchFamily="34" charset="0"/>
                <a:cs typeface="Arial" panose="020B0604020202020204" pitchFamily="34" charset="0"/>
              </a:rPr>
              <a:t>Funciona con variables descriptivas continuas.</a:t>
            </a:r>
          </a:p>
          <a:p>
            <a:pPr marL="1371600" lvl="2" indent="-457200">
              <a:buFontTx/>
              <a:buChar char="-"/>
            </a:pPr>
            <a:endParaRPr lang="es-ES" dirty="0">
              <a:latin typeface="Arial" panose="020B0604020202020204" pitchFamily="34" charset="0"/>
              <a:cs typeface="Arial" panose="020B0604020202020204" pitchFamily="34" charset="0"/>
            </a:endParaRPr>
          </a:p>
          <a:p>
            <a:pPr marL="1371600" lvl="2" indent="-457200">
              <a:buFontTx/>
              <a:buChar char="-"/>
            </a:pPr>
            <a:r>
              <a:rPr lang="es-ES" dirty="0">
                <a:latin typeface="Arial" panose="020B0604020202020204" pitchFamily="34" charset="0"/>
                <a:cs typeface="Arial" panose="020B0604020202020204" pitchFamily="34" charset="0"/>
              </a:rPr>
              <a:t>Presenta dificultades cuando los clústeres son de diferente tamaño y/o diferente densidad. También con datos discretos.</a:t>
            </a:r>
          </a:p>
          <a:p>
            <a:endParaRPr lang="es-ES" sz="2800" dirty="0">
              <a:latin typeface="Helvetica" pitchFamily="2" charset="0"/>
            </a:endParaRPr>
          </a:p>
        </p:txBody>
      </p:sp>
      <p:sp>
        <p:nvSpPr>
          <p:cNvPr id="9" name="Estrella: 5 puntas 8">
            <a:extLst>
              <a:ext uri="{FF2B5EF4-FFF2-40B4-BE49-F238E27FC236}">
                <a16:creationId xmlns:a16="http://schemas.microsoft.com/office/drawing/2014/main" id="{5A48388F-5431-4861-B765-BF5DD40F9CEF}"/>
              </a:ext>
            </a:extLst>
          </p:cNvPr>
          <p:cNvSpPr/>
          <p:nvPr/>
        </p:nvSpPr>
        <p:spPr>
          <a:xfrm>
            <a:off x="399632" y="5900686"/>
            <a:ext cx="266979" cy="240609"/>
          </a:xfrm>
          <a:prstGeom prst="star5">
            <a:avLst/>
          </a:prstGeom>
          <a:solidFill>
            <a:srgbClr val="92D050"/>
          </a:solidFill>
          <a:ln>
            <a:solidFill>
              <a:srgbClr val="9DD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CuadroTexto 9">
            <a:extLst>
              <a:ext uri="{FF2B5EF4-FFF2-40B4-BE49-F238E27FC236}">
                <a16:creationId xmlns:a16="http://schemas.microsoft.com/office/drawing/2014/main" id="{A89603D4-1FA9-4E3B-ABD8-2C58411538C9}"/>
              </a:ext>
            </a:extLst>
          </p:cNvPr>
          <p:cNvSpPr txBox="1"/>
          <p:nvPr/>
        </p:nvSpPr>
        <p:spPr>
          <a:xfrm>
            <a:off x="931912" y="5836324"/>
            <a:ext cx="10593477" cy="369332"/>
          </a:xfrm>
          <a:prstGeom prst="rect">
            <a:avLst/>
          </a:prstGeom>
          <a:noFill/>
        </p:spPr>
        <p:txBody>
          <a:bodyPr wrap="square" rtlCol="0">
            <a:spAutoFit/>
          </a:bodyPr>
          <a:lstStyle/>
          <a:p>
            <a:r>
              <a:rPr lang="es-ES" dirty="0"/>
              <a:t>Un </a:t>
            </a:r>
            <a:r>
              <a:rPr lang="es-ES" b="1" dirty="0" err="1"/>
              <a:t>outlier</a:t>
            </a:r>
            <a:r>
              <a:rPr lang="es-ES" b="1" dirty="0"/>
              <a:t> </a:t>
            </a:r>
            <a:r>
              <a:rPr lang="es-ES" dirty="0"/>
              <a:t>es un elemento del </a:t>
            </a:r>
            <a:r>
              <a:rPr lang="es-ES" dirty="0" err="1"/>
              <a:t>dataset</a:t>
            </a:r>
            <a:r>
              <a:rPr lang="es-ES" dirty="0"/>
              <a:t> cuyos valores son aberrantes con respecto al resto de los elementos.</a:t>
            </a:r>
          </a:p>
        </p:txBody>
      </p:sp>
    </p:spTree>
    <p:extLst>
      <p:ext uri="{BB962C8B-B14F-4D97-AF65-F5344CB8AC3E}">
        <p14:creationId xmlns:p14="http://schemas.microsoft.com/office/powerpoint/2010/main" val="3363582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FD23B1-8B52-4787-A6F3-1CCCEF473CC1}"/>
              </a:ext>
            </a:extLst>
          </p:cNvPr>
          <p:cNvSpPr>
            <a:spLocks noGrp="1"/>
          </p:cNvSpPr>
          <p:nvPr>
            <p:ph type="title"/>
          </p:nvPr>
        </p:nvSpPr>
        <p:spPr/>
        <p:txBody>
          <a:bodyPr/>
          <a:lstStyle/>
          <a:p>
            <a:r>
              <a:rPr lang="es-ES" dirty="0"/>
              <a:t>Agrupamientos basados en densidad</a:t>
            </a:r>
          </a:p>
        </p:txBody>
      </p:sp>
      <p:sp>
        <p:nvSpPr>
          <p:cNvPr id="3" name="Marcador de contenido 2">
            <a:extLst>
              <a:ext uri="{FF2B5EF4-FFF2-40B4-BE49-F238E27FC236}">
                <a16:creationId xmlns:a16="http://schemas.microsoft.com/office/drawing/2014/main" id="{F0F8E628-D2D6-4C91-BA2A-7CE7CAEE408D}"/>
              </a:ext>
            </a:extLst>
          </p:cNvPr>
          <p:cNvSpPr>
            <a:spLocks noGrp="1"/>
          </p:cNvSpPr>
          <p:nvPr>
            <p:ph idx="1"/>
          </p:nvPr>
        </p:nvSpPr>
        <p:spPr/>
        <p:txBody>
          <a:bodyPr/>
          <a:lstStyle/>
          <a:p>
            <a:pPr marL="0" indent="0">
              <a:buNone/>
            </a:pPr>
            <a:endParaRPr lang="es-ES" dirty="0"/>
          </a:p>
          <a:p>
            <a:pPr marL="0" indent="0">
              <a:buNone/>
            </a:pPr>
            <a:endParaRPr lang="es-ES" dirty="0"/>
          </a:p>
        </p:txBody>
      </p:sp>
      <p:sp>
        <p:nvSpPr>
          <p:cNvPr id="4" name="Marcador de pie de página 3">
            <a:extLst>
              <a:ext uri="{FF2B5EF4-FFF2-40B4-BE49-F238E27FC236}">
                <a16:creationId xmlns:a16="http://schemas.microsoft.com/office/drawing/2014/main" id="{61AB9386-DF46-4219-A599-7F60C63A61B0}"/>
              </a:ext>
            </a:extLst>
          </p:cNvPr>
          <p:cNvSpPr>
            <a:spLocks noGrp="1"/>
          </p:cNvSpPr>
          <p:nvPr>
            <p:ph type="ftr" sz="quarter" idx="11"/>
          </p:nvPr>
        </p:nvSpPr>
        <p:spPr/>
        <p:txBody>
          <a:bodyPr/>
          <a:lstStyle/>
          <a:p>
            <a:r>
              <a:rPr lang="es-ES"/>
              <a:t>Máster en Robótica y Sistemas Inteligentes</a:t>
            </a:r>
            <a:endParaRPr lang="es-ES" dirty="0"/>
          </a:p>
        </p:txBody>
      </p:sp>
      <p:sp>
        <p:nvSpPr>
          <p:cNvPr id="5" name="Marcador de número de diapositiva 4">
            <a:extLst>
              <a:ext uri="{FF2B5EF4-FFF2-40B4-BE49-F238E27FC236}">
                <a16:creationId xmlns:a16="http://schemas.microsoft.com/office/drawing/2014/main" id="{E4744A52-C644-4810-960B-AA3E58D2E021}"/>
              </a:ext>
            </a:extLst>
          </p:cNvPr>
          <p:cNvSpPr>
            <a:spLocks noGrp="1"/>
          </p:cNvSpPr>
          <p:nvPr>
            <p:ph type="sldNum" sz="quarter" idx="12"/>
          </p:nvPr>
        </p:nvSpPr>
        <p:spPr/>
        <p:txBody>
          <a:bodyPr/>
          <a:lstStyle/>
          <a:p>
            <a:fld id="{7C51361C-AF87-194C-B798-ECB5840BEEDE}" type="slidenum">
              <a:rPr lang="es-ES" smtClean="0"/>
              <a:pPr/>
              <a:t>29</a:t>
            </a:fld>
            <a:r>
              <a:rPr lang="es-ES" dirty="0"/>
              <a:t> de 65</a:t>
            </a:r>
          </a:p>
        </p:txBody>
      </p:sp>
      <p:sp>
        <p:nvSpPr>
          <p:cNvPr id="6" name="Marcador de texto 5">
            <a:extLst>
              <a:ext uri="{FF2B5EF4-FFF2-40B4-BE49-F238E27FC236}">
                <a16:creationId xmlns:a16="http://schemas.microsoft.com/office/drawing/2014/main" id="{6C9C27D3-6247-4E9F-9436-160E1CE75292}"/>
              </a:ext>
            </a:extLst>
          </p:cNvPr>
          <p:cNvSpPr>
            <a:spLocks noGrp="1"/>
          </p:cNvSpPr>
          <p:nvPr>
            <p:ph type="body" sz="quarter" idx="13"/>
          </p:nvPr>
        </p:nvSpPr>
        <p:spPr/>
        <p:txBody>
          <a:bodyPr/>
          <a:lstStyle/>
          <a:p>
            <a:r>
              <a:rPr lang="es-ES" dirty="0"/>
              <a:t>DBSCAN</a:t>
            </a:r>
          </a:p>
        </p:txBody>
      </p:sp>
      <p:sp>
        <p:nvSpPr>
          <p:cNvPr id="8" name="Rectángulo 7">
            <a:extLst>
              <a:ext uri="{FF2B5EF4-FFF2-40B4-BE49-F238E27FC236}">
                <a16:creationId xmlns:a16="http://schemas.microsoft.com/office/drawing/2014/main" id="{860C8A56-41EB-4E80-AB53-876FA7F4C9A3}"/>
              </a:ext>
            </a:extLst>
          </p:cNvPr>
          <p:cNvSpPr/>
          <p:nvPr/>
        </p:nvSpPr>
        <p:spPr>
          <a:xfrm>
            <a:off x="708660" y="1508676"/>
            <a:ext cx="10774680" cy="3970318"/>
          </a:xfrm>
          <a:prstGeom prst="rect">
            <a:avLst/>
          </a:prstGeom>
        </p:spPr>
        <p:txBody>
          <a:bodyPr wrap="square">
            <a:spAutoFit/>
          </a:bodyPr>
          <a:lstStyle/>
          <a:p>
            <a:pPr algn="ctr"/>
            <a:r>
              <a:rPr lang="en-US" sz="2800" b="1" dirty="0">
                <a:latin typeface="Helvetica" pitchFamily="2" charset="0"/>
              </a:rPr>
              <a:t>DBSCAN </a:t>
            </a:r>
          </a:p>
          <a:p>
            <a:pPr algn="ctr"/>
            <a:r>
              <a:rPr lang="en-US" sz="2800" b="1" dirty="0">
                <a:latin typeface="Helvetica" pitchFamily="2" charset="0"/>
              </a:rPr>
              <a:t>(Density-Based Spatial Clustering of Applications with Noise) </a:t>
            </a:r>
            <a:endParaRPr lang="es-ES" sz="2800" b="1" dirty="0">
              <a:latin typeface="Helvetica" pitchFamily="2" charset="0"/>
            </a:endParaRPr>
          </a:p>
          <a:p>
            <a:endParaRPr lang="es-ES" sz="2800" dirty="0">
              <a:latin typeface="Helvetica" pitchFamily="2" charset="0"/>
            </a:endParaRPr>
          </a:p>
          <a:p>
            <a:endParaRPr lang="es-ES" sz="2800" dirty="0">
              <a:latin typeface="Helvetica" pitchFamily="2" charset="0"/>
            </a:endParaRPr>
          </a:p>
          <a:p>
            <a:r>
              <a:rPr lang="es-ES" sz="2800" dirty="0">
                <a:latin typeface="Helvetica" pitchFamily="2" charset="0"/>
              </a:rPr>
              <a:t>DBSCAN es un algoritmo de </a:t>
            </a:r>
            <a:r>
              <a:rPr lang="es-ES" sz="2800" dirty="0" err="1">
                <a:latin typeface="Helvetica" pitchFamily="2" charset="0"/>
              </a:rPr>
              <a:t>clustering</a:t>
            </a:r>
            <a:r>
              <a:rPr lang="es-ES" sz="2800" dirty="0">
                <a:latin typeface="Helvetica" pitchFamily="2" charset="0"/>
              </a:rPr>
              <a:t> basado en la densidad.</a:t>
            </a:r>
          </a:p>
          <a:p>
            <a:endParaRPr lang="es-ES" sz="2800" dirty="0">
              <a:latin typeface="Helvetica" pitchFamily="2" charset="0"/>
            </a:endParaRPr>
          </a:p>
          <a:p>
            <a:r>
              <a:rPr lang="es-ES" sz="2800" dirty="0">
                <a:latin typeface="Helvetica" pitchFamily="2" charset="0"/>
              </a:rPr>
              <a:t>La densidad viene dada por el número de elementos que hay en un determinado vecindario.</a:t>
            </a:r>
          </a:p>
          <a:p>
            <a:endParaRPr lang="es-ES" sz="2800" dirty="0">
              <a:latin typeface="Helvetica" pitchFamily="2" charset="0"/>
            </a:endParaRPr>
          </a:p>
        </p:txBody>
      </p:sp>
    </p:spTree>
    <p:extLst>
      <p:ext uri="{BB962C8B-B14F-4D97-AF65-F5344CB8AC3E}">
        <p14:creationId xmlns:p14="http://schemas.microsoft.com/office/powerpoint/2010/main" val="3540613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25E3AB-E143-FB45-BB00-8EE7BD34226C}"/>
              </a:ext>
            </a:extLst>
          </p:cNvPr>
          <p:cNvSpPr>
            <a:spLocks noGrp="1"/>
          </p:cNvSpPr>
          <p:nvPr>
            <p:ph type="title"/>
          </p:nvPr>
        </p:nvSpPr>
        <p:spPr/>
        <p:txBody>
          <a:bodyPr>
            <a:normAutofit/>
          </a:bodyPr>
          <a:lstStyle/>
          <a:p>
            <a:r>
              <a:rPr lang="es-ES" dirty="0"/>
              <a:t>¿Qué es la Inteligencia Artificial?</a:t>
            </a:r>
          </a:p>
        </p:txBody>
      </p:sp>
      <p:sp>
        <p:nvSpPr>
          <p:cNvPr id="3" name="Marcador de contenido 2">
            <a:extLst>
              <a:ext uri="{FF2B5EF4-FFF2-40B4-BE49-F238E27FC236}">
                <a16:creationId xmlns:a16="http://schemas.microsoft.com/office/drawing/2014/main" id="{A42AB577-0759-914E-BE1C-BDA8AFFF183C}"/>
              </a:ext>
            </a:extLst>
          </p:cNvPr>
          <p:cNvSpPr>
            <a:spLocks noGrp="1"/>
          </p:cNvSpPr>
          <p:nvPr>
            <p:ph idx="1"/>
          </p:nvPr>
        </p:nvSpPr>
        <p:spPr/>
        <p:txBody>
          <a:bodyPr>
            <a:normAutofit/>
          </a:bodyPr>
          <a:lstStyle/>
          <a:p>
            <a:pPr algn="just"/>
            <a:r>
              <a:rPr lang="es-ES" sz="1800" dirty="0">
                <a:solidFill>
                  <a:srgbClr val="000000"/>
                </a:solidFill>
                <a:latin typeface="Arial"/>
                <a:cs typeface="Arial"/>
                <a:sym typeface="Arial"/>
              </a:rPr>
              <a:t>No obstante, las máquinas se topan con un gran problema en su aprendizaje para la realización de tareas humanas, la </a:t>
            </a:r>
            <a:r>
              <a:rPr lang="es-ES" sz="1800" b="1" dirty="0">
                <a:solidFill>
                  <a:srgbClr val="000000"/>
                </a:solidFill>
                <a:latin typeface="Arial"/>
                <a:cs typeface="Arial"/>
                <a:sym typeface="Arial"/>
              </a:rPr>
              <a:t>generalidad</a:t>
            </a:r>
            <a:r>
              <a:rPr lang="es-ES" sz="1800" dirty="0">
                <a:solidFill>
                  <a:srgbClr val="000000"/>
                </a:solidFill>
                <a:latin typeface="Arial"/>
                <a:cs typeface="Arial"/>
                <a:sym typeface="Arial"/>
              </a:rPr>
              <a:t> y la </a:t>
            </a:r>
            <a:r>
              <a:rPr lang="es-ES" sz="1800" b="1" dirty="0">
                <a:solidFill>
                  <a:srgbClr val="000000"/>
                </a:solidFill>
                <a:latin typeface="Arial"/>
                <a:cs typeface="Arial"/>
                <a:sym typeface="Arial"/>
              </a:rPr>
              <a:t>creatividad</a:t>
            </a:r>
            <a:r>
              <a:rPr lang="es-ES" sz="1800" dirty="0">
                <a:solidFill>
                  <a:srgbClr val="000000"/>
                </a:solidFill>
                <a:latin typeface="Arial"/>
                <a:cs typeface="Arial"/>
                <a:sym typeface="Arial"/>
              </a:rPr>
              <a:t> de la inteligencia humana.</a:t>
            </a:r>
          </a:p>
          <a:p>
            <a:pPr algn="just"/>
            <a:endParaRPr lang="es-ES" sz="1800" dirty="0">
              <a:solidFill>
                <a:srgbClr val="000000"/>
              </a:solidFill>
              <a:latin typeface="Arial"/>
              <a:cs typeface="Arial"/>
              <a:sym typeface="Arial"/>
            </a:endParaRPr>
          </a:p>
          <a:p>
            <a:pPr algn="just"/>
            <a:r>
              <a:rPr lang="es-ES" sz="1800" dirty="0">
                <a:solidFill>
                  <a:srgbClr val="000000"/>
                </a:solidFill>
                <a:latin typeface="Arial"/>
                <a:cs typeface="Arial"/>
                <a:sym typeface="Arial"/>
              </a:rPr>
              <a:t>Aunque las máquinas comienzan a lograr un desempeño incluso sobrehumano a la hora de realizar ciertas tareas, la diversidad de nuestro conocimiento y la capacidad de conectarlo es todavía un reto por resolver para las máquinas.</a:t>
            </a:r>
          </a:p>
          <a:p>
            <a:pPr algn="just"/>
            <a:endParaRPr lang="es-ES" sz="1800" dirty="0">
              <a:solidFill>
                <a:srgbClr val="000000"/>
              </a:solidFill>
              <a:latin typeface="Arial"/>
              <a:cs typeface="Arial"/>
              <a:sym typeface="Arial"/>
            </a:endParaRPr>
          </a:p>
          <a:p>
            <a:pPr algn="just"/>
            <a:endParaRPr lang="es-ES" sz="1800" dirty="0">
              <a:solidFill>
                <a:srgbClr val="000000"/>
              </a:solidFill>
              <a:latin typeface="Arial"/>
              <a:cs typeface="Arial"/>
              <a:sym typeface="Arial"/>
            </a:endParaRPr>
          </a:p>
          <a:p>
            <a:pPr algn="just"/>
            <a:endParaRPr lang="es-ES" sz="1800" dirty="0">
              <a:solidFill>
                <a:srgbClr val="000000"/>
              </a:solidFill>
              <a:latin typeface="Arial"/>
              <a:cs typeface="Arial"/>
              <a:sym typeface="Arial"/>
            </a:endParaRPr>
          </a:p>
          <a:p>
            <a:pPr algn="just"/>
            <a:endParaRPr lang="es-ES" sz="1800" dirty="0">
              <a:solidFill>
                <a:srgbClr val="000000"/>
              </a:solidFill>
              <a:latin typeface="Arial"/>
              <a:cs typeface="Arial"/>
              <a:sym typeface="Arial"/>
            </a:endParaRPr>
          </a:p>
          <a:p>
            <a:pPr algn="just"/>
            <a:endParaRPr lang="es-ES" sz="1800" dirty="0">
              <a:solidFill>
                <a:srgbClr val="000000"/>
              </a:solidFill>
              <a:latin typeface="Arial"/>
              <a:cs typeface="Arial"/>
              <a:sym typeface="Arial"/>
            </a:endParaRPr>
          </a:p>
          <a:p>
            <a:pPr algn="just"/>
            <a:endParaRPr lang="es-ES" sz="1800" dirty="0">
              <a:solidFill>
                <a:srgbClr val="000000"/>
              </a:solidFill>
              <a:latin typeface="Arial"/>
              <a:cs typeface="Arial"/>
              <a:sym typeface="Arial"/>
            </a:endParaRPr>
          </a:p>
          <a:p>
            <a:pPr algn="just"/>
            <a:endParaRPr lang="es-ES" sz="1800" dirty="0">
              <a:solidFill>
                <a:srgbClr val="000000"/>
              </a:solidFill>
              <a:latin typeface="Arial"/>
              <a:cs typeface="Arial"/>
              <a:sym typeface="Arial"/>
            </a:endParaRPr>
          </a:p>
          <a:p>
            <a:pPr marL="0" indent="0" algn="just">
              <a:buNone/>
            </a:pPr>
            <a:endParaRPr lang="es-ES" sz="1800" dirty="0">
              <a:solidFill>
                <a:srgbClr val="000000"/>
              </a:solidFill>
              <a:latin typeface="Arial"/>
              <a:cs typeface="Arial"/>
              <a:sym typeface="Arial"/>
            </a:endParaRPr>
          </a:p>
        </p:txBody>
      </p:sp>
      <p:sp>
        <p:nvSpPr>
          <p:cNvPr id="4" name="Marcador de pie de página 3">
            <a:extLst>
              <a:ext uri="{FF2B5EF4-FFF2-40B4-BE49-F238E27FC236}">
                <a16:creationId xmlns:a16="http://schemas.microsoft.com/office/drawing/2014/main" id="{C8E65494-D52B-784B-9404-9BB7C3BE7E66}"/>
              </a:ext>
            </a:extLst>
          </p:cNvPr>
          <p:cNvSpPr>
            <a:spLocks noGrp="1"/>
          </p:cNvSpPr>
          <p:nvPr>
            <p:ph type="ftr" sz="quarter" idx="11"/>
          </p:nvPr>
        </p:nvSpPr>
        <p:spPr/>
        <p:txBody>
          <a:bodyPr/>
          <a:lstStyle/>
          <a:p>
            <a:r>
              <a:rPr lang="es-ES" dirty="0"/>
              <a:t>Máster en Robótica y Sistemas Inteligentes</a:t>
            </a:r>
          </a:p>
        </p:txBody>
      </p:sp>
      <p:sp>
        <p:nvSpPr>
          <p:cNvPr id="5" name="Marcador de número de diapositiva 4">
            <a:extLst>
              <a:ext uri="{FF2B5EF4-FFF2-40B4-BE49-F238E27FC236}">
                <a16:creationId xmlns:a16="http://schemas.microsoft.com/office/drawing/2014/main" id="{8306EA0E-27D0-7D4E-88A1-572440CA5AA9}"/>
              </a:ext>
            </a:extLst>
          </p:cNvPr>
          <p:cNvSpPr>
            <a:spLocks noGrp="1"/>
          </p:cNvSpPr>
          <p:nvPr>
            <p:ph type="sldNum" sz="quarter" idx="12"/>
          </p:nvPr>
        </p:nvSpPr>
        <p:spPr/>
        <p:txBody>
          <a:bodyPr/>
          <a:lstStyle/>
          <a:p>
            <a:fld id="{7C51361C-AF87-194C-B798-ECB5840BEEDE}" type="slidenum">
              <a:rPr lang="es-ES" smtClean="0"/>
              <a:pPr/>
              <a:t>3</a:t>
            </a:fld>
            <a:r>
              <a:rPr lang="es-ES" dirty="0"/>
              <a:t> de 65</a:t>
            </a:r>
          </a:p>
        </p:txBody>
      </p:sp>
      <p:sp>
        <p:nvSpPr>
          <p:cNvPr id="6" name="Marcador de texto 5">
            <a:extLst>
              <a:ext uri="{FF2B5EF4-FFF2-40B4-BE49-F238E27FC236}">
                <a16:creationId xmlns:a16="http://schemas.microsoft.com/office/drawing/2014/main" id="{9226B2B2-15A3-4C40-8FEC-E6979D77164B}"/>
              </a:ext>
            </a:extLst>
          </p:cNvPr>
          <p:cNvSpPr>
            <a:spLocks noGrp="1"/>
          </p:cNvSpPr>
          <p:nvPr>
            <p:ph type="body" sz="quarter" idx="13"/>
          </p:nvPr>
        </p:nvSpPr>
        <p:spPr/>
        <p:txBody>
          <a:bodyPr/>
          <a:lstStyle/>
          <a:p>
            <a:r>
              <a:rPr lang="es-ES" dirty="0"/>
              <a:t>Definiciones</a:t>
            </a:r>
          </a:p>
        </p:txBody>
      </p:sp>
      <p:pic>
        <p:nvPicPr>
          <p:cNvPr id="2050" name="Picture 2" descr="AlphaGo Beats The World's Best Go Player | by Ashley C | Level Up Coding">
            <a:extLst>
              <a:ext uri="{FF2B5EF4-FFF2-40B4-BE49-F238E27FC236}">
                <a16:creationId xmlns:a16="http://schemas.microsoft.com/office/drawing/2014/main" id="{EEEC643F-1F6E-4955-A347-472515B2DD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0828" y="3767705"/>
            <a:ext cx="2857500" cy="1600200"/>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a:extLst>
              <a:ext uri="{FF2B5EF4-FFF2-40B4-BE49-F238E27FC236}">
                <a16:creationId xmlns:a16="http://schemas.microsoft.com/office/drawing/2014/main" id="{CD97624E-AF43-4AC1-95F0-4C7CE9542181}"/>
              </a:ext>
            </a:extLst>
          </p:cNvPr>
          <p:cNvSpPr/>
          <p:nvPr/>
        </p:nvSpPr>
        <p:spPr>
          <a:xfrm>
            <a:off x="1115723" y="5455589"/>
            <a:ext cx="4507709" cy="307777"/>
          </a:xfrm>
          <a:prstGeom prst="rect">
            <a:avLst/>
          </a:prstGeom>
        </p:spPr>
        <p:txBody>
          <a:bodyPr wrap="none">
            <a:spAutoFit/>
          </a:bodyPr>
          <a:lstStyle/>
          <a:p>
            <a:r>
              <a:rPr lang="es-ES" sz="1400" b="1" dirty="0">
                <a:solidFill>
                  <a:srgbClr val="70AD47"/>
                </a:solidFill>
                <a:latin typeface="Helvetica" pitchFamily="2" charset="0"/>
                <a:ea typeface="+mj-ea"/>
                <a:cs typeface="+mj-cs"/>
              </a:rPr>
              <a:t>https://www.youtube.com/watch?v=WXuK6gekU1Y</a:t>
            </a:r>
          </a:p>
        </p:txBody>
      </p:sp>
      <p:pic>
        <p:nvPicPr>
          <p:cNvPr id="2052" name="Picture 4" descr="Chatbots o asistentes conversacionales basados en Inteligencia Artificial y  técnicas de Procesamiento de Lenguaje Natural">
            <a:extLst>
              <a:ext uri="{FF2B5EF4-FFF2-40B4-BE49-F238E27FC236}">
                <a16:creationId xmlns:a16="http://schemas.microsoft.com/office/drawing/2014/main" id="{CD3A592D-D892-4CB5-AFC5-D7BD86ABF7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9604" y="3621947"/>
            <a:ext cx="3816673" cy="2164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7969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FD23B1-8B52-4787-A6F3-1CCCEF473CC1}"/>
              </a:ext>
            </a:extLst>
          </p:cNvPr>
          <p:cNvSpPr>
            <a:spLocks noGrp="1"/>
          </p:cNvSpPr>
          <p:nvPr>
            <p:ph type="title"/>
          </p:nvPr>
        </p:nvSpPr>
        <p:spPr/>
        <p:txBody>
          <a:bodyPr/>
          <a:lstStyle/>
          <a:p>
            <a:r>
              <a:rPr lang="es-ES" dirty="0"/>
              <a:t>Agrupamientos basados en densidad</a:t>
            </a:r>
          </a:p>
        </p:txBody>
      </p:sp>
      <p:sp>
        <p:nvSpPr>
          <p:cNvPr id="3" name="Marcador de contenido 2">
            <a:extLst>
              <a:ext uri="{FF2B5EF4-FFF2-40B4-BE49-F238E27FC236}">
                <a16:creationId xmlns:a16="http://schemas.microsoft.com/office/drawing/2014/main" id="{F0F8E628-D2D6-4C91-BA2A-7CE7CAEE408D}"/>
              </a:ext>
            </a:extLst>
          </p:cNvPr>
          <p:cNvSpPr>
            <a:spLocks noGrp="1"/>
          </p:cNvSpPr>
          <p:nvPr>
            <p:ph idx="1"/>
          </p:nvPr>
        </p:nvSpPr>
        <p:spPr/>
        <p:txBody>
          <a:bodyPr/>
          <a:lstStyle/>
          <a:p>
            <a:pPr marL="0" indent="0">
              <a:buNone/>
            </a:pPr>
            <a:endParaRPr lang="es-ES" dirty="0"/>
          </a:p>
          <a:p>
            <a:pPr marL="0" indent="0">
              <a:buNone/>
            </a:pPr>
            <a:endParaRPr lang="es-ES" sz="2400" dirty="0">
              <a:latin typeface="arial" panose="020B0604020202020204" pitchFamily="34" charset="0"/>
            </a:endParaRPr>
          </a:p>
        </p:txBody>
      </p:sp>
      <p:sp>
        <p:nvSpPr>
          <p:cNvPr id="4" name="Marcador de pie de página 3">
            <a:extLst>
              <a:ext uri="{FF2B5EF4-FFF2-40B4-BE49-F238E27FC236}">
                <a16:creationId xmlns:a16="http://schemas.microsoft.com/office/drawing/2014/main" id="{61AB9386-DF46-4219-A599-7F60C63A61B0}"/>
              </a:ext>
            </a:extLst>
          </p:cNvPr>
          <p:cNvSpPr>
            <a:spLocks noGrp="1"/>
          </p:cNvSpPr>
          <p:nvPr>
            <p:ph type="ftr" sz="quarter" idx="11"/>
          </p:nvPr>
        </p:nvSpPr>
        <p:spPr/>
        <p:txBody>
          <a:bodyPr/>
          <a:lstStyle/>
          <a:p>
            <a:r>
              <a:rPr lang="es-ES" dirty="0"/>
              <a:t>Máster en Robótica y Sistemas Inteligentes</a:t>
            </a:r>
          </a:p>
        </p:txBody>
      </p:sp>
      <p:sp>
        <p:nvSpPr>
          <p:cNvPr id="5" name="Marcador de número de diapositiva 4">
            <a:extLst>
              <a:ext uri="{FF2B5EF4-FFF2-40B4-BE49-F238E27FC236}">
                <a16:creationId xmlns:a16="http://schemas.microsoft.com/office/drawing/2014/main" id="{E4744A52-C644-4810-960B-AA3E58D2E021}"/>
              </a:ext>
            </a:extLst>
          </p:cNvPr>
          <p:cNvSpPr>
            <a:spLocks noGrp="1"/>
          </p:cNvSpPr>
          <p:nvPr>
            <p:ph type="sldNum" sz="quarter" idx="12"/>
          </p:nvPr>
        </p:nvSpPr>
        <p:spPr/>
        <p:txBody>
          <a:bodyPr/>
          <a:lstStyle/>
          <a:p>
            <a:fld id="{7C51361C-AF87-194C-B798-ECB5840BEEDE}" type="slidenum">
              <a:rPr lang="es-ES" smtClean="0"/>
              <a:pPr/>
              <a:t>30</a:t>
            </a:fld>
            <a:r>
              <a:rPr lang="es-ES" dirty="0"/>
              <a:t> de 65</a:t>
            </a:r>
          </a:p>
        </p:txBody>
      </p:sp>
      <p:sp>
        <p:nvSpPr>
          <p:cNvPr id="6" name="Marcador de texto 5">
            <a:extLst>
              <a:ext uri="{FF2B5EF4-FFF2-40B4-BE49-F238E27FC236}">
                <a16:creationId xmlns:a16="http://schemas.microsoft.com/office/drawing/2014/main" id="{6C9C27D3-6247-4E9F-9436-160E1CE75292}"/>
              </a:ext>
            </a:extLst>
          </p:cNvPr>
          <p:cNvSpPr>
            <a:spLocks noGrp="1"/>
          </p:cNvSpPr>
          <p:nvPr>
            <p:ph type="body" sz="quarter" idx="13"/>
          </p:nvPr>
        </p:nvSpPr>
        <p:spPr/>
        <p:txBody>
          <a:bodyPr/>
          <a:lstStyle/>
          <a:p>
            <a:r>
              <a:rPr lang="es-ES" dirty="0"/>
              <a:t>DBSCAN</a:t>
            </a:r>
          </a:p>
        </p:txBody>
      </p:sp>
      <p:sp>
        <p:nvSpPr>
          <p:cNvPr id="8" name="Rectángulo 7">
            <a:extLst>
              <a:ext uri="{FF2B5EF4-FFF2-40B4-BE49-F238E27FC236}">
                <a16:creationId xmlns:a16="http://schemas.microsoft.com/office/drawing/2014/main" id="{860C8A56-41EB-4E80-AB53-876FA7F4C9A3}"/>
              </a:ext>
            </a:extLst>
          </p:cNvPr>
          <p:cNvSpPr/>
          <p:nvPr/>
        </p:nvSpPr>
        <p:spPr>
          <a:xfrm>
            <a:off x="838200" y="1430164"/>
            <a:ext cx="10515600" cy="2739211"/>
          </a:xfrm>
          <a:prstGeom prst="rect">
            <a:avLst/>
          </a:prstGeom>
        </p:spPr>
        <p:txBody>
          <a:bodyPr wrap="square">
            <a:spAutoFit/>
          </a:bodyPr>
          <a:lstStyle/>
          <a:p>
            <a:r>
              <a:rPr lang="es-ES" sz="2800" dirty="0">
                <a:latin typeface="Helvetica" pitchFamily="2" charset="0"/>
              </a:rPr>
              <a:t>La densidad viene definida por el parámetro Épsilon. </a:t>
            </a:r>
            <a:endParaRPr lang="es-ES" sz="2800" b="1" dirty="0">
              <a:latin typeface="Helvetica" pitchFamily="2" charset="0"/>
            </a:endParaRPr>
          </a:p>
          <a:p>
            <a:endParaRPr lang="es-ES" sz="2800" dirty="0">
              <a:latin typeface="Helvetica" pitchFamily="2" charset="0"/>
            </a:endParaRPr>
          </a:p>
          <a:p>
            <a:endParaRPr lang="es-ES" sz="2800" dirty="0">
              <a:latin typeface="Helvetica" pitchFamily="2" charset="0"/>
            </a:endParaRPr>
          </a:p>
          <a:p>
            <a:endParaRPr lang="es-ES" sz="2800" dirty="0">
              <a:latin typeface="Helvetica" pitchFamily="2" charset="0"/>
            </a:endParaRPr>
          </a:p>
          <a:p>
            <a:endParaRPr lang="es-ES" sz="2800" dirty="0">
              <a:latin typeface="Helvetica" pitchFamily="2" charset="0"/>
            </a:endParaRPr>
          </a:p>
          <a:p>
            <a:endParaRPr lang="es-ES" sz="2800" dirty="0">
              <a:latin typeface="Helvetica" pitchFamily="2" charset="0"/>
            </a:endParaRPr>
          </a:p>
        </p:txBody>
      </p:sp>
      <p:sp>
        <p:nvSpPr>
          <p:cNvPr id="7" name="Elipse 6">
            <a:extLst>
              <a:ext uri="{FF2B5EF4-FFF2-40B4-BE49-F238E27FC236}">
                <a16:creationId xmlns:a16="http://schemas.microsoft.com/office/drawing/2014/main" id="{9814BDBF-9BAC-41D0-8D02-F0288FC44AEF}"/>
              </a:ext>
            </a:extLst>
          </p:cNvPr>
          <p:cNvSpPr/>
          <p:nvPr/>
        </p:nvSpPr>
        <p:spPr>
          <a:xfrm>
            <a:off x="1797268" y="2547836"/>
            <a:ext cx="2880000" cy="2880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Elipse 8">
            <a:extLst>
              <a:ext uri="{FF2B5EF4-FFF2-40B4-BE49-F238E27FC236}">
                <a16:creationId xmlns:a16="http://schemas.microsoft.com/office/drawing/2014/main" id="{55BF90E6-FB91-49DF-AEB0-A1587E70E033}"/>
              </a:ext>
            </a:extLst>
          </p:cNvPr>
          <p:cNvSpPr/>
          <p:nvPr/>
        </p:nvSpPr>
        <p:spPr>
          <a:xfrm>
            <a:off x="3057268" y="2700236"/>
            <a:ext cx="360000" cy="360000"/>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A1B4CD52-6FBB-472B-8A3E-D7264F5D72DB}"/>
              </a:ext>
            </a:extLst>
          </p:cNvPr>
          <p:cNvSpPr/>
          <p:nvPr/>
        </p:nvSpPr>
        <p:spPr>
          <a:xfrm>
            <a:off x="3581584" y="3429000"/>
            <a:ext cx="360000" cy="360000"/>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AA6723B8-7710-475C-BCC2-BA3650B92A0B}"/>
              </a:ext>
            </a:extLst>
          </p:cNvPr>
          <p:cNvSpPr/>
          <p:nvPr/>
        </p:nvSpPr>
        <p:spPr>
          <a:xfrm>
            <a:off x="2177108" y="3249000"/>
            <a:ext cx="360000" cy="360000"/>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46C5FF3F-F72F-4C12-8253-4472CC7B32F2}"/>
              </a:ext>
            </a:extLst>
          </p:cNvPr>
          <p:cNvSpPr/>
          <p:nvPr/>
        </p:nvSpPr>
        <p:spPr>
          <a:xfrm>
            <a:off x="2103617" y="4311890"/>
            <a:ext cx="360000" cy="360000"/>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190AEDFB-356C-40BC-82B7-4D12B1C27FAC}"/>
              </a:ext>
            </a:extLst>
          </p:cNvPr>
          <p:cNvSpPr/>
          <p:nvPr/>
        </p:nvSpPr>
        <p:spPr>
          <a:xfrm>
            <a:off x="4075571" y="3373557"/>
            <a:ext cx="360000" cy="360000"/>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Elipse 13">
            <a:extLst>
              <a:ext uri="{FF2B5EF4-FFF2-40B4-BE49-F238E27FC236}">
                <a16:creationId xmlns:a16="http://schemas.microsoft.com/office/drawing/2014/main" id="{42D3439E-0532-497E-B18D-B73287D0B48B}"/>
              </a:ext>
            </a:extLst>
          </p:cNvPr>
          <p:cNvSpPr/>
          <p:nvPr/>
        </p:nvSpPr>
        <p:spPr>
          <a:xfrm>
            <a:off x="3209668" y="4633169"/>
            <a:ext cx="360000" cy="360000"/>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C914A8CB-0B9B-4146-BCBF-06B29039739B}"/>
              </a:ext>
            </a:extLst>
          </p:cNvPr>
          <p:cNvSpPr/>
          <p:nvPr/>
        </p:nvSpPr>
        <p:spPr>
          <a:xfrm>
            <a:off x="3109892" y="3782447"/>
            <a:ext cx="360000" cy="360000"/>
          </a:xfrm>
          <a:prstGeom prst="ellips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7" name="Conector recto de flecha 16">
            <a:extLst>
              <a:ext uri="{FF2B5EF4-FFF2-40B4-BE49-F238E27FC236}">
                <a16:creationId xmlns:a16="http://schemas.microsoft.com/office/drawing/2014/main" id="{1E52CA4B-23D5-4B54-BA76-6791086DF732}"/>
              </a:ext>
            </a:extLst>
          </p:cNvPr>
          <p:cNvCxnSpPr>
            <a:cxnSpLocks/>
            <a:stCxn id="15" idx="6"/>
            <a:endCxn id="7" idx="6"/>
          </p:cNvCxnSpPr>
          <p:nvPr/>
        </p:nvCxnSpPr>
        <p:spPr>
          <a:xfrm>
            <a:off x="3469892" y="3962447"/>
            <a:ext cx="1207376" cy="25389"/>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8" name="Rectángulo 17">
            <a:extLst>
              <a:ext uri="{FF2B5EF4-FFF2-40B4-BE49-F238E27FC236}">
                <a16:creationId xmlns:a16="http://schemas.microsoft.com/office/drawing/2014/main" id="{B0CA9CD2-0F08-40CB-AD07-2FE73C5FFBDA}"/>
              </a:ext>
            </a:extLst>
          </p:cNvPr>
          <p:cNvSpPr/>
          <p:nvPr/>
        </p:nvSpPr>
        <p:spPr>
          <a:xfrm>
            <a:off x="3808962" y="3907765"/>
            <a:ext cx="354584" cy="523220"/>
          </a:xfrm>
          <a:prstGeom prst="rect">
            <a:avLst/>
          </a:prstGeom>
        </p:spPr>
        <p:txBody>
          <a:bodyPr wrap="none">
            <a:spAutoFit/>
          </a:bodyPr>
          <a:lstStyle/>
          <a:p>
            <a:r>
              <a:rPr lang="el-GR" sz="2800" b="1" dirty="0">
                <a:latin typeface="arial" panose="020B0604020202020204" pitchFamily="34" charset="0"/>
              </a:rPr>
              <a:t>ε</a:t>
            </a:r>
            <a:endParaRPr lang="es-ES" sz="2800" b="1" dirty="0"/>
          </a:p>
        </p:txBody>
      </p:sp>
      <p:sp>
        <p:nvSpPr>
          <p:cNvPr id="22" name="Rectángulo 21">
            <a:extLst>
              <a:ext uri="{FF2B5EF4-FFF2-40B4-BE49-F238E27FC236}">
                <a16:creationId xmlns:a16="http://schemas.microsoft.com/office/drawing/2014/main" id="{63E4A04B-6701-42D2-A878-8C38DEF7C46F}"/>
              </a:ext>
            </a:extLst>
          </p:cNvPr>
          <p:cNvSpPr/>
          <p:nvPr/>
        </p:nvSpPr>
        <p:spPr>
          <a:xfrm>
            <a:off x="3109963" y="4020718"/>
            <a:ext cx="385042" cy="523220"/>
          </a:xfrm>
          <a:prstGeom prst="rect">
            <a:avLst/>
          </a:prstGeom>
        </p:spPr>
        <p:txBody>
          <a:bodyPr wrap="none">
            <a:spAutoFit/>
          </a:bodyPr>
          <a:lstStyle/>
          <a:p>
            <a:r>
              <a:rPr lang="es-ES" sz="2800" b="1" dirty="0">
                <a:latin typeface="arial" panose="020B0604020202020204" pitchFamily="34" charset="0"/>
              </a:rPr>
              <a:t>x</a:t>
            </a:r>
            <a:endParaRPr lang="es-ES" sz="2800" b="1" dirty="0"/>
          </a:p>
        </p:txBody>
      </p:sp>
      <p:sp>
        <p:nvSpPr>
          <p:cNvPr id="23" name="Elipse 22">
            <a:extLst>
              <a:ext uri="{FF2B5EF4-FFF2-40B4-BE49-F238E27FC236}">
                <a16:creationId xmlns:a16="http://schemas.microsoft.com/office/drawing/2014/main" id="{E41C1982-22F4-4439-A3E8-39167952640E}"/>
              </a:ext>
            </a:extLst>
          </p:cNvPr>
          <p:cNvSpPr/>
          <p:nvPr/>
        </p:nvSpPr>
        <p:spPr>
          <a:xfrm>
            <a:off x="1137734" y="2187836"/>
            <a:ext cx="360000" cy="360000"/>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Elipse 23">
            <a:extLst>
              <a:ext uri="{FF2B5EF4-FFF2-40B4-BE49-F238E27FC236}">
                <a16:creationId xmlns:a16="http://schemas.microsoft.com/office/drawing/2014/main" id="{A2A9D190-E959-4478-9435-4B983C1AE3DF}"/>
              </a:ext>
            </a:extLst>
          </p:cNvPr>
          <p:cNvSpPr/>
          <p:nvPr/>
        </p:nvSpPr>
        <p:spPr>
          <a:xfrm>
            <a:off x="4435571" y="2159800"/>
            <a:ext cx="360000" cy="360000"/>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Elipse 24">
            <a:extLst>
              <a:ext uri="{FF2B5EF4-FFF2-40B4-BE49-F238E27FC236}">
                <a16:creationId xmlns:a16="http://schemas.microsoft.com/office/drawing/2014/main" id="{72BFC939-18F8-45C3-BA0B-0BA06E846E64}"/>
              </a:ext>
            </a:extLst>
          </p:cNvPr>
          <p:cNvSpPr/>
          <p:nvPr/>
        </p:nvSpPr>
        <p:spPr>
          <a:xfrm>
            <a:off x="838200" y="2730047"/>
            <a:ext cx="360000" cy="360000"/>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Elipse 25">
            <a:extLst>
              <a:ext uri="{FF2B5EF4-FFF2-40B4-BE49-F238E27FC236}">
                <a16:creationId xmlns:a16="http://schemas.microsoft.com/office/drawing/2014/main" id="{4F20D0AF-DE92-458D-B469-1645B8FA20AE}"/>
              </a:ext>
            </a:extLst>
          </p:cNvPr>
          <p:cNvSpPr/>
          <p:nvPr/>
        </p:nvSpPr>
        <p:spPr>
          <a:xfrm>
            <a:off x="1437268" y="5427836"/>
            <a:ext cx="360000" cy="360000"/>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Elipse 26">
            <a:extLst>
              <a:ext uri="{FF2B5EF4-FFF2-40B4-BE49-F238E27FC236}">
                <a16:creationId xmlns:a16="http://schemas.microsoft.com/office/drawing/2014/main" id="{EAB203EA-99C7-4923-9A89-F58657D64B76}"/>
              </a:ext>
            </a:extLst>
          </p:cNvPr>
          <p:cNvSpPr/>
          <p:nvPr/>
        </p:nvSpPr>
        <p:spPr>
          <a:xfrm>
            <a:off x="4615571" y="5022182"/>
            <a:ext cx="360000" cy="360000"/>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Rectángulo 27">
            <a:extLst>
              <a:ext uri="{FF2B5EF4-FFF2-40B4-BE49-F238E27FC236}">
                <a16:creationId xmlns:a16="http://schemas.microsoft.com/office/drawing/2014/main" id="{25EB2E27-1437-45AD-9E6A-747CA220C6A4}"/>
              </a:ext>
            </a:extLst>
          </p:cNvPr>
          <p:cNvSpPr/>
          <p:nvPr/>
        </p:nvSpPr>
        <p:spPr>
          <a:xfrm>
            <a:off x="4515344" y="2871291"/>
            <a:ext cx="484428" cy="523220"/>
          </a:xfrm>
          <a:prstGeom prst="rect">
            <a:avLst/>
          </a:prstGeom>
        </p:spPr>
        <p:txBody>
          <a:bodyPr wrap="none">
            <a:spAutoFit/>
          </a:bodyPr>
          <a:lstStyle/>
          <a:p>
            <a:r>
              <a:rPr lang="es-ES" sz="2800" dirty="0">
                <a:latin typeface="arial" panose="020B0604020202020204" pitchFamily="34" charset="0"/>
              </a:rPr>
              <a:t>M</a:t>
            </a:r>
            <a:endParaRPr lang="es-ES" sz="2800" dirty="0"/>
          </a:p>
        </p:txBody>
      </p:sp>
      <p:sp>
        <p:nvSpPr>
          <p:cNvPr id="29" name="Rectángulo 28">
            <a:extLst>
              <a:ext uri="{FF2B5EF4-FFF2-40B4-BE49-F238E27FC236}">
                <a16:creationId xmlns:a16="http://schemas.microsoft.com/office/drawing/2014/main" id="{74EEFBED-575F-41B6-BB27-175F50CC0FE5}"/>
              </a:ext>
            </a:extLst>
          </p:cNvPr>
          <p:cNvSpPr/>
          <p:nvPr/>
        </p:nvSpPr>
        <p:spPr>
          <a:xfrm>
            <a:off x="5395504" y="2403165"/>
            <a:ext cx="6796496" cy="523220"/>
          </a:xfrm>
          <a:prstGeom prst="rect">
            <a:avLst/>
          </a:prstGeom>
        </p:spPr>
        <p:txBody>
          <a:bodyPr wrap="square">
            <a:spAutoFit/>
          </a:bodyPr>
          <a:lstStyle/>
          <a:p>
            <a:r>
              <a:rPr lang="el-GR" sz="2800" b="1" dirty="0">
                <a:latin typeface="arial" panose="020B0604020202020204" pitchFamily="34" charset="0"/>
              </a:rPr>
              <a:t>ε</a:t>
            </a:r>
            <a:r>
              <a:rPr lang="es-ES" sz="2800" b="1" dirty="0">
                <a:latin typeface="arial" panose="020B0604020202020204" pitchFamily="34" charset="0"/>
              </a:rPr>
              <a:t>: </a:t>
            </a:r>
            <a:r>
              <a:rPr lang="es-ES" sz="2400" dirty="0">
                <a:latin typeface="arial" panose="020B0604020202020204" pitchFamily="34" charset="0"/>
              </a:rPr>
              <a:t>delimita la zona cercana al parámetro x</a:t>
            </a:r>
            <a:endParaRPr lang="es-ES" sz="2800" dirty="0"/>
          </a:p>
        </p:txBody>
      </p:sp>
      <mc:AlternateContent xmlns:mc="http://schemas.openxmlformats.org/markup-compatibility/2006" xmlns:a14="http://schemas.microsoft.com/office/drawing/2010/main">
        <mc:Choice Requires="a14">
          <p:sp>
            <p:nvSpPr>
              <p:cNvPr id="30" name="Rectángulo 29">
                <a:extLst>
                  <a:ext uri="{FF2B5EF4-FFF2-40B4-BE49-F238E27FC236}">
                    <a16:creationId xmlns:a16="http://schemas.microsoft.com/office/drawing/2014/main" id="{42662176-C508-43CC-BC51-FCD48D0622FA}"/>
                  </a:ext>
                </a:extLst>
              </p:cNvPr>
              <p:cNvSpPr/>
              <p:nvPr/>
            </p:nvSpPr>
            <p:spPr>
              <a:xfrm>
                <a:off x="5323614" y="3144046"/>
                <a:ext cx="6868386" cy="2431435"/>
              </a:xfrm>
              <a:prstGeom prst="rect">
                <a:avLst/>
              </a:prstGeom>
            </p:spPr>
            <p:txBody>
              <a:bodyPr wrap="square">
                <a:spAutoFit/>
              </a:bodyPr>
              <a:lstStyle/>
              <a:p>
                <a:r>
                  <a:rPr lang="es-ES" sz="2400" b="1" dirty="0">
                    <a:latin typeface="arial" panose="020B0604020202020204" pitchFamily="34" charset="0"/>
                  </a:rPr>
                  <a:t>M</a:t>
                </a:r>
                <a:r>
                  <a:rPr lang="es-ES" sz="2800" b="1" dirty="0">
                    <a:latin typeface="arial" panose="020B0604020202020204" pitchFamily="34" charset="0"/>
                  </a:rPr>
                  <a:t>: </a:t>
                </a:r>
                <a:r>
                  <a:rPr lang="es-ES" sz="2400" dirty="0">
                    <a:latin typeface="arial" panose="020B0604020202020204" pitchFamily="34" charset="0"/>
                  </a:rPr>
                  <a:t>define si el punto es nuclear</a:t>
                </a:r>
              </a:p>
              <a:p>
                <a:endParaRPr lang="es-ES" sz="2400" dirty="0">
                  <a:latin typeface="arial" panose="020B0604020202020204" pitchFamily="34" charset="0"/>
                </a:endParaRPr>
              </a:p>
              <a:p>
                <a:r>
                  <a:rPr lang="es-ES" sz="2400" dirty="0">
                    <a:latin typeface="arial" panose="020B0604020202020204" pitchFamily="34" charset="0"/>
                  </a:rPr>
                  <a:t>- Si el </a:t>
                </a:r>
                <a:r>
                  <a:rPr lang="es-ES" sz="2400" dirty="0" err="1">
                    <a:latin typeface="arial" panose="020B0604020202020204" pitchFamily="34" charset="0"/>
                  </a:rPr>
                  <a:t>nº</a:t>
                </a:r>
                <a:r>
                  <a:rPr lang="es-ES" sz="2400" dirty="0">
                    <a:latin typeface="arial" panose="020B0604020202020204" pitchFamily="34" charset="0"/>
                  </a:rPr>
                  <a:t> de muestras es </a:t>
                </a:r>
                <a14:m>
                  <m:oMath xmlns:m="http://schemas.openxmlformats.org/officeDocument/2006/math">
                    <m:r>
                      <a:rPr lang="es-ES" sz="2400" i="1" dirty="0" smtClean="0">
                        <a:latin typeface="Cambria Math" panose="02040503050406030204" pitchFamily="18" charset="0"/>
                        <a:ea typeface="Cambria Math" panose="02040503050406030204" pitchFamily="18" charset="0"/>
                      </a:rPr>
                      <m:t>≥</m:t>
                    </m:r>
                  </m:oMath>
                </a14:m>
                <a:r>
                  <a:rPr lang="es-ES" sz="2400" dirty="0">
                    <a:latin typeface="arial" panose="020B0604020202020204" pitchFamily="34" charset="0"/>
                  </a:rPr>
                  <a:t> M: Es nuclear</a:t>
                </a:r>
              </a:p>
              <a:p>
                <a:endParaRPr lang="es-ES" sz="2400" dirty="0">
                  <a:latin typeface="arial" panose="020B0604020202020204" pitchFamily="34" charset="0"/>
                </a:endParaRPr>
              </a:p>
              <a:p>
                <a:r>
                  <a:rPr lang="es-ES" sz="2400" dirty="0">
                    <a:latin typeface="arial" panose="020B0604020202020204" pitchFamily="34" charset="0"/>
                  </a:rPr>
                  <a:t>- Si el </a:t>
                </a:r>
                <a:r>
                  <a:rPr lang="es-ES" sz="2400" dirty="0" err="1">
                    <a:latin typeface="arial" panose="020B0604020202020204" pitchFamily="34" charset="0"/>
                  </a:rPr>
                  <a:t>nº</a:t>
                </a:r>
                <a:r>
                  <a:rPr lang="es-ES" sz="2400" dirty="0">
                    <a:latin typeface="arial" panose="020B0604020202020204" pitchFamily="34" charset="0"/>
                  </a:rPr>
                  <a:t> de muestras es &lt; M: No es nuclear</a:t>
                </a:r>
              </a:p>
              <a:p>
                <a:endParaRPr lang="es-ES" sz="2800" dirty="0"/>
              </a:p>
            </p:txBody>
          </p:sp>
        </mc:Choice>
        <mc:Fallback xmlns="">
          <p:sp>
            <p:nvSpPr>
              <p:cNvPr id="30" name="Rectángulo 29">
                <a:extLst>
                  <a:ext uri="{FF2B5EF4-FFF2-40B4-BE49-F238E27FC236}">
                    <a16:creationId xmlns:a16="http://schemas.microsoft.com/office/drawing/2014/main" id="{42662176-C508-43CC-BC51-FCD48D0622FA}"/>
                  </a:ext>
                </a:extLst>
              </p:cNvPr>
              <p:cNvSpPr>
                <a:spLocks noRot="1" noChangeAspect="1" noMove="1" noResize="1" noEditPoints="1" noAdjustHandles="1" noChangeArrowheads="1" noChangeShapeType="1" noTextEdit="1"/>
              </p:cNvSpPr>
              <p:nvPr/>
            </p:nvSpPr>
            <p:spPr>
              <a:xfrm>
                <a:off x="5323614" y="3144046"/>
                <a:ext cx="6868386" cy="2431435"/>
              </a:xfrm>
              <a:prstGeom prst="rect">
                <a:avLst/>
              </a:prstGeom>
              <a:blipFill>
                <a:blip r:embed="rId2"/>
                <a:stretch>
                  <a:fillRect l="-1331" t="-2757"/>
                </a:stretch>
              </a:blipFill>
            </p:spPr>
            <p:txBody>
              <a:bodyPr/>
              <a:lstStyle/>
              <a:p>
                <a:r>
                  <a:rPr lang="es-ES">
                    <a:noFill/>
                  </a:rPr>
                  <a:t> </a:t>
                </a:r>
              </a:p>
            </p:txBody>
          </p:sp>
        </mc:Fallback>
      </mc:AlternateContent>
    </p:spTree>
    <p:extLst>
      <p:ext uri="{BB962C8B-B14F-4D97-AF65-F5344CB8AC3E}">
        <p14:creationId xmlns:p14="http://schemas.microsoft.com/office/powerpoint/2010/main" val="10580079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FD23B1-8B52-4787-A6F3-1CCCEF473CC1}"/>
              </a:ext>
            </a:extLst>
          </p:cNvPr>
          <p:cNvSpPr>
            <a:spLocks noGrp="1"/>
          </p:cNvSpPr>
          <p:nvPr>
            <p:ph type="title"/>
          </p:nvPr>
        </p:nvSpPr>
        <p:spPr/>
        <p:txBody>
          <a:bodyPr/>
          <a:lstStyle/>
          <a:p>
            <a:r>
              <a:rPr lang="es-ES" dirty="0"/>
              <a:t>Agrupación</a:t>
            </a:r>
          </a:p>
        </p:txBody>
      </p:sp>
      <p:sp>
        <p:nvSpPr>
          <p:cNvPr id="3" name="Marcador de contenido 2">
            <a:extLst>
              <a:ext uri="{FF2B5EF4-FFF2-40B4-BE49-F238E27FC236}">
                <a16:creationId xmlns:a16="http://schemas.microsoft.com/office/drawing/2014/main" id="{F0F8E628-D2D6-4C91-BA2A-7CE7CAEE408D}"/>
              </a:ext>
            </a:extLst>
          </p:cNvPr>
          <p:cNvSpPr>
            <a:spLocks noGrp="1"/>
          </p:cNvSpPr>
          <p:nvPr>
            <p:ph idx="1"/>
          </p:nvPr>
        </p:nvSpPr>
        <p:spPr/>
        <p:txBody>
          <a:bodyPr/>
          <a:lstStyle/>
          <a:p>
            <a:pPr marL="0" indent="0">
              <a:buNone/>
            </a:pPr>
            <a:endParaRPr lang="es-ES" dirty="0"/>
          </a:p>
          <a:p>
            <a:pPr marL="0" indent="0">
              <a:buNone/>
            </a:pPr>
            <a:endParaRPr lang="es-ES" sz="2400" dirty="0">
              <a:latin typeface="arial" panose="020B0604020202020204" pitchFamily="34" charset="0"/>
            </a:endParaRPr>
          </a:p>
        </p:txBody>
      </p:sp>
      <p:sp>
        <p:nvSpPr>
          <p:cNvPr id="4" name="Marcador de pie de página 3">
            <a:extLst>
              <a:ext uri="{FF2B5EF4-FFF2-40B4-BE49-F238E27FC236}">
                <a16:creationId xmlns:a16="http://schemas.microsoft.com/office/drawing/2014/main" id="{61AB9386-DF46-4219-A599-7F60C63A61B0}"/>
              </a:ext>
            </a:extLst>
          </p:cNvPr>
          <p:cNvSpPr>
            <a:spLocks noGrp="1"/>
          </p:cNvSpPr>
          <p:nvPr>
            <p:ph type="ftr" sz="quarter" idx="11"/>
          </p:nvPr>
        </p:nvSpPr>
        <p:spPr/>
        <p:txBody>
          <a:bodyPr/>
          <a:lstStyle/>
          <a:p>
            <a:r>
              <a:rPr lang="es-ES"/>
              <a:t>Máster en Robótica y Sistemas Inteligentes</a:t>
            </a:r>
            <a:endParaRPr lang="es-ES" dirty="0"/>
          </a:p>
        </p:txBody>
      </p:sp>
      <p:sp>
        <p:nvSpPr>
          <p:cNvPr id="5" name="Marcador de número de diapositiva 4">
            <a:extLst>
              <a:ext uri="{FF2B5EF4-FFF2-40B4-BE49-F238E27FC236}">
                <a16:creationId xmlns:a16="http://schemas.microsoft.com/office/drawing/2014/main" id="{E4744A52-C644-4810-960B-AA3E58D2E021}"/>
              </a:ext>
            </a:extLst>
          </p:cNvPr>
          <p:cNvSpPr>
            <a:spLocks noGrp="1"/>
          </p:cNvSpPr>
          <p:nvPr>
            <p:ph type="sldNum" sz="quarter" idx="12"/>
          </p:nvPr>
        </p:nvSpPr>
        <p:spPr/>
        <p:txBody>
          <a:bodyPr/>
          <a:lstStyle/>
          <a:p>
            <a:fld id="{7C51361C-AF87-194C-B798-ECB5840BEEDE}" type="slidenum">
              <a:rPr lang="es-ES" smtClean="0"/>
              <a:pPr/>
              <a:t>31</a:t>
            </a:fld>
            <a:r>
              <a:rPr lang="es-ES" dirty="0"/>
              <a:t> de 27</a:t>
            </a:r>
          </a:p>
        </p:txBody>
      </p:sp>
      <p:sp>
        <p:nvSpPr>
          <p:cNvPr id="6" name="Marcador de texto 5">
            <a:extLst>
              <a:ext uri="{FF2B5EF4-FFF2-40B4-BE49-F238E27FC236}">
                <a16:creationId xmlns:a16="http://schemas.microsoft.com/office/drawing/2014/main" id="{6C9C27D3-6247-4E9F-9436-160E1CE75292}"/>
              </a:ext>
            </a:extLst>
          </p:cNvPr>
          <p:cNvSpPr>
            <a:spLocks noGrp="1"/>
          </p:cNvSpPr>
          <p:nvPr>
            <p:ph type="body" sz="quarter" idx="13"/>
          </p:nvPr>
        </p:nvSpPr>
        <p:spPr/>
        <p:txBody>
          <a:bodyPr/>
          <a:lstStyle/>
          <a:p>
            <a:r>
              <a:rPr lang="es-ES" dirty="0"/>
              <a:t>DBSCAN</a:t>
            </a:r>
          </a:p>
        </p:txBody>
      </p:sp>
      <p:sp>
        <p:nvSpPr>
          <p:cNvPr id="8" name="Rectángulo 7">
            <a:extLst>
              <a:ext uri="{FF2B5EF4-FFF2-40B4-BE49-F238E27FC236}">
                <a16:creationId xmlns:a16="http://schemas.microsoft.com/office/drawing/2014/main" id="{860C8A56-41EB-4E80-AB53-876FA7F4C9A3}"/>
              </a:ext>
            </a:extLst>
          </p:cNvPr>
          <p:cNvSpPr/>
          <p:nvPr/>
        </p:nvSpPr>
        <p:spPr>
          <a:xfrm>
            <a:off x="838200" y="1430164"/>
            <a:ext cx="10515600" cy="2739211"/>
          </a:xfrm>
          <a:prstGeom prst="rect">
            <a:avLst/>
          </a:prstGeom>
        </p:spPr>
        <p:txBody>
          <a:bodyPr wrap="square">
            <a:spAutoFit/>
          </a:bodyPr>
          <a:lstStyle/>
          <a:p>
            <a:r>
              <a:rPr lang="es-ES" sz="2800" dirty="0">
                <a:latin typeface="Helvetica" pitchFamily="2" charset="0"/>
              </a:rPr>
              <a:t>Hay que definir para la globalidad de nuestro </a:t>
            </a:r>
            <a:r>
              <a:rPr lang="es-ES" sz="2800" dirty="0" err="1">
                <a:latin typeface="Helvetica" pitchFamily="2" charset="0"/>
              </a:rPr>
              <a:t>dataset</a:t>
            </a:r>
            <a:r>
              <a:rPr lang="es-ES" sz="2800" dirty="0">
                <a:latin typeface="Helvetica" pitchFamily="2" charset="0"/>
              </a:rPr>
              <a:t>. </a:t>
            </a:r>
            <a:endParaRPr lang="es-ES" sz="2800" b="1" dirty="0">
              <a:latin typeface="Helvetica" pitchFamily="2" charset="0"/>
            </a:endParaRPr>
          </a:p>
          <a:p>
            <a:endParaRPr lang="es-ES" sz="2800" dirty="0">
              <a:latin typeface="Helvetica" pitchFamily="2" charset="0"/>
            </a:endParaRPr>
          </a:p>
          <a:p>
            <a:endParaRPr lang="es-ES" sz="2800" dirty="0">
              <a:latin typeface="Helvetica" pitchFamily="2" charset="0"/>
            </a:endParaRPr>
          </a:p>
          <a:p>
            <a:endParaRPr lang="es-ES" sz="2800" dirty="0">
              <a:latin typeface="Helvetica" pitchFamily="2" charset="0"/>
            </a:endParaRPr>
          </a:p>
          <a:p>
            <a:endParaRPr lang="es-ES" sz="2800" dirty="0">
              <a:latin typeface="Helvetica" pitchFamily="2" charset="0"/>
            </a:endParaRPr>
          </a:p>
          <a:p>
            <a:endParaRPr lang="es-ES" sz="2800" dirty="0">
              <a:latin typeface="Helvetica" pitchFamily="2" charset="0"/>
            </a:endParaRPr>
          </a:p>
        </p:txBody>
      </p:sp>
      <p:sp>
        <p:nvSpPr>
          <p:cNvPr id="7" name="Elipse 6">
            <a:extLst>
              <a:ext uri="{FF2B5EF4-FFF2-40B4-BE49-F238E27FC236}">
                <a16:creationId xmlns:a16="http://schemas.microsoft.com/office/drawing/2014/main" id="{9814BDBF-9BAC-41D0-8D02-F0288FC44AEF}"/>
              </a:ext>
            </a:extLst>
          </p:cNvPr>
          <p:cNvSpPr/>
          <p:nvPr/>
        </p:nvSpPr>
        <p:spPr>
          <a:xfrm>
            <a:off x="1797268" y="2547836"/>
            <a:ext cx="2880000" cy="28800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Elipse 8">
            <a:extLst>
              <a:ext uri="{FF2B5EF4-FFF2-40B4-BE49-F238E27FC236}">
                <a16:creationId xmlns:a16="http://schemas.microsoft.com/office/drawing/2014/main" id="{55BF90E6-FB91-49DF-AEB0-A1587E70E033}"/>
              </a:ext>
            </a:extLst>
          </p:cNvPr>
          <p:cNvSpPr/>
          <p:nvPr/>
        </p:nvSpPr>
        <p:spPr>
          <a:xfrm>
            <a:off x="3057268" y="2700236"/>
            <a:ext cx="360000" cy="360000"/>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A1B4CD52-6FBB-472B-8A3E-D7264F5D72DB}"/>
              </a:ext>
            </a:extLst>
          </p:cNvPr>
          <p:cNvSpPr/>
          <p:nvPr/>
        </p:nvSpPr>
        <p:spPr>
          <a:xfrm>
            <a:off x="3581584" y="3429000"/>
            <a:ext cx="360000" cy="360000"/>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AA6723B8-7710-475C-BCC2-BA3650B92A0B}"/>
              </a:ext>
            </a:extLst>
          </p:cNvPr>
          <p:cNvSpPr/>
          <p:nvPr/>
        </p:nvSpPr>
        <p:spPr>
          <a:xfrm>
            <a:off x="2177108" y="3249000"/>
            <a:ext cx="360000" cy="360000"/>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46C5FF3F-F72F-4C12-8253-4472CC7B32F2}"/>
              </a:ext>
            </a:extLst>
          </p:cNvPr>
          <p:cNvSpPr/>
          <p:nvPr/>
        </p:nvSpPr>
        <p:spPr>
          <a:xfrm>
            <a:off x="2103617" y="4311890"/>
            <a:ext cx="360000" cy="360000"/>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190AEDFB-356C-40BC-82B7-4D12B1C27FAC}"/>
              </a:ext>
            </a:extLst>
          </p:cNvPr>
          <p:cNvSpPr/>
          <p:nvPr/>
        </p:nvSpPr>
        <p:spPr>
          <a:xfrm>
            <a:off x="4075571" y="3373557"/>
            <a:ext cx="360000" cy="360000"/>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Elipse 13">
            <a:extLst>
              <a:ext uri="{FF2B5EF4-FFF2-40B4-BE49-F238E27FC236}">
                <a16:creationId xmlns:a16="http://schemas.microsoft.com/office/drawing/2014/main" id="{42D3439E-0532-497E-B18D-B73287D0B48B}"/>
              </a:ext>
            </a:extLst>
          </p:cNvPr>
          <p:cNvSpPr/>
          <p:nvPr/>
        </p:nvSpPr>
        <p:spPr>
          <a:xfrm>
            <a:off x="3209668" y="4633169"/>
            <a:ext cx="360000" cy="360000"/>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C914A8CB-0B9B-4146-BCBF-06B29039739B}"/>
              </a:ext>
            </a:extLst>
          </p:cNvPr>
          <p:cNvSpPr/>
          <p:nvPr/>
        </p:nvSpPr>
        <p:spPr>
          <a:xfrm>
            <a:off x="3109892" y="3782447"/>
            <a:ext cx="360000" cy="360000"/>
          </a:xfrm>
          <a:prstGeom prst="ellips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7" name="Conector recto de flecha 16">
            <a:extLst>
              <a:ext uri="{FF2B5EF4-FFF2-40B4-BE49-F238E27FC236}">
                <a16:creationId xmlns:a16="http://schemas.microsoft.com/office/drawing/2014/main" id="{1E52CA4B-23D5-4B54-BA76-6791086DF732}"/>
              </a:ext>
            </a:extLst>
          </p:cNvPr>
          <p:cNvCxnSpPr>
            <a:cxnSpLocks/>
            <a:stCxn id="15" idx="6"/>
            <a:endCxn id="7" idx="6"/>
          </p:cNvCxnSpPr>
          <p:nvPr/>
        </p:nvCxnSpPr>
        <p:spPr>
          <a:xfrm>
            <a:off x="3469892" y="3962447"/>
            <a:ext cx="1207376" cy="25389"/>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8" name="Rectángulo 17">
            <a:extLst>
              <a:ext uri="{FF2B5EF4-FFF2-40B4-BE49-F238E27FC236}">
                <a16:creationId xmlns:a16="http://schemas.microsoft.com/office/drawing/2014/main" id="{B0CA9CD2-0F08-40CB-AD07-2FE73C5FFBDA}"/>
              </a:ext>
            </a:extLst>
          </p:cNvPr>
          <p:cNvSpPr/>
          <p:nvPr/>
        </p:nvSpPr>
        <p:spPr>
          <a:xfrm>
            <a:off x="3808962" y="3907765"/>
            <a:ext cx="354584" cy="523220"/>
          </a:xfrm>
          <a:prstGeom prst="rect">
            <a:avLst/>
          </a:prstGeom>
        </p:spPr>
        <p:txBody>
          <a:bodyPr wrap="none">
            <a:spAutoFit/>
          </a:bodyPr>
          <a:lstStyle/>
          <a:p>
            <a:r>
              <a:rPr lang="el-GR" sz="2800" b="1" dirty="0">
                <a:latin typeface="arial" panose="020B0604020202020204" pitchFamily="34" charset="0"/>
              </a:rPr>
              <a:t>ε</a:t>
            </a:r>
            <a:endParaRPr lang="es-ES" sz="2800" b="1" dirty="0"/>
          </a:p>
        </p:txBody>
      </p:sp>
      <p:sp>
        <p:nvSpPr>
          <p:cNvPr id="22" name="Rectángulo 21">
            <a:extLst>
              <a:ext uri="{FF2B5EF4-FFF2-40B4-BE49-F238E27FC236}">
                <a16:creationId xmlns:a16="http://schemas.microsoft.com/office/drawing/2014/main" id="{63E4A04B-6701-42D2-A878-8C38DEF7C46F}"/>
              </a:ext>
            </a:extLst>
          </p:cNvPr>
          <p:cNvSpPr/>
          <p:nvPr/>
        </p:nvSpPr>
        <p:spPr>
          <a:xfrm>
            <a:off x="3109963" y="4020718"/>
            <a:ext cx="385042" cy="523220"/>
          </a:xfrm>
          <a:prstGeom prst="rect">
            <a:avLst/>
          </a:prstGeom>
        </p:spPr>
        <p:txBody>
          <a:bodyPr wrap="none">
            <a:spAutoFit/>
          </a:bodyPr>
          <a:lstStyle/>
          <a:p>
            <a:r>
              <a:rPr lang="es-ES" sz="2800" b="1" dirty="0">
                <a:latin typeface="arial" panose="020B0604020202020204" pitchFamily="34" charset="0"/>
              </a:rPr>
              <a:t>x</a:t>
            </a:r>
            <a:endParaRPr lang="es-ES" sz="2800" b="1" dirty="0"/>
          </a:p>
        </p:txBody>
      </p:sp>
      <p:sp>
        <p:nvSpPr>
          <p:cNvPr id="23" name="Elipse 22">
            <a:extLst>
              <a:ext uri="{FF2B5EF4-FFF2-40B4-BE49-F238E27FC236}">
                <a16:creationId xmlns:a16="http://schemas.microsoft.com/office/drawing/2014/main" id="{E41C1982-22F4-4439-A3E8-39167952640E}"/>
              </a:ext>
            </a:extLst>
          </p:cNvPr>
          <p:cNvSpPr/>
          <p:nvPr/>
        </p:nvSpPr>
        <p:spPr>
          <a:xfrm>
            <a:off x="1137734" y="2187836"/>
            <a:ext cx="360000" cy="360000"/>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Elipse 23">
            <a:extLst>
              <a:ext uri="{FF2B5EF4-FFF2-40B4-BE49-F238E27FC236}">
                <a16:creationId xmlns:a16="http://schemas.microsoft.com/office/drawing/2014/main" id="{A2A9D190-E959-4478-9435-4B983C1AE3DF}"/>
              </a:ext>
            </a:extLst>
          </p:cNvPr>
          <p:cNvSpPr/>
          <p:nvPr/>
        </p:nvSpPr>
        <p:spPr>
          <a:xfrm>
            <a:off x="4435571" y="2159800"/>
            <a:ext cx="360000" cy="360000"/>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Elipse 24">
            <a:extLst>
              <a:ext uri="{FF2B5EF4-FFF2-40B4-BE49-F238E27FC236}">
                <a16:creationId xmlns:a16="http://schemas.microsoft.com/office/drawing/2014/main" id="{72BFC939-18F8-45C3-BA0B-0BA06E846E64}"/>
              </a:ext>
            </a:extLst>
          </p:cNvPr>
          <p:cNvSpPr/>
          <p:nvPr/>
        </p:nvSpPr>
        <p:spPr>
          <a:xfrm>
            <a:off x="838200" y="2730047"/>
            <a:ext cx="360000" cy="360000"/>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Elipse 25">
            <a:extLst>
              <a:ext uri="{FF2B5EF4-FFF2-40B4-BE49-F238E27FC236}">
                <a16:creationId xmlns:a16="http://schemas.microsoft.com/office/drawing/2014/main" id="{4F20D0AF-DE92-458D-B469-1645B8FA20AE}"/>
              </a:ext>
            </a:extLst>
          </p:cNvPr>
          <p:cNvSpPr/>
          <p:nvPr/>
        </p:nvSpPr>
        <p:spPr>
          <a:xfrm>
            <a:off x="1437268" y="5427836"/>
            <a:ext cx="360000" cy="360000"/>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Elipse 26">
            <a:extLst>
              <a:ext uri="{FF2B5EF4-FFF2-40B4-BE49-F238E27FC236}">
                <a16:creationId xmlns:a16="http://schemas.microsoft.com/office/drawing/2014/main" id="{EAB203EA-99C7-4923-9A89-F58657D64B76}"/>
              </a:ext>
            </a:extLst>
          </p:cNvPr>
          <p:cNvSpPr/>
          <p:nvPr/>
        </p:nvSpPr>
        <p:spPr>
          <a:xfrm>
            <a:off x="4615571" y="5022182"/>
            <a:ext cx="360000" cy="360000"/>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Rectángulo 27">
            <a:extLst>
              <a:ext uri="{FF2B5EF4-FFF2-40B4-BE49-F238E27FC236}">
                <a16:creationId xmlns:a16="http://schemas.microsoft.com/office/drawing/2014/main" id="{25EB2E27-1437-45AD-9E6A-747CA220C6A4}"/>
              </a:ext>
            </a:extLst>
          </p:cNvPr>
          <p:cNvSpPr/>
          <p:nvPr/>
        </p:nvSpPr>
        <p:spPr>
          <a:xfrm>
            <a:off x="4515344" y="2871291"/>
            <a:ext cx="484428" cy="523220"/>
          </a:xfrm>
          <a:prstGeom prst="rect">
            <a:avLst/>
          </a:prstGeom>
        </p:spPr>
        <p:txBody>
          <a:bodyPr wrap="none">
            <a:spAutoFit/>
          </a:bodyPr>
          <a:lstStyle/>
          <a:p>
            <a:r>
              <a:rPr lang="es-ES" sz="2800" dirty="0">
                <a:latin typeface="arial" panose="020B0604020202020204" pitchFamily="34" charset="0"/>
              </a:rPr>
              <a:t>M</a:t>
            </a:r>
            <a:endParaRPr lang="es-ES" sz="2800" dirty="0"/>
          </a:p>
        </p:txBody>
      </p:sp>
      <p:sp>
        <p:nvSpPr>
          <p:cNvPr id="30" name="Rectángulo 29">
            <a:extLst>
              <a:ext uri="{FF2B5EF4-FFF2-40B4-BE49-F238E27FC236}">
                <a16:creationId xmlns:a16="http://schemas.microsoft.com/office/drawing/2014/main" id="{42662176-C508-43CC-BC51-FCD48D0622FA}"/>
              </a:ext>
            </a:extLst>
          </p:cNvPr>
          <p:cNvSpPr/>
          <p:nvPr/>
        </p:nvSpPr>
        <p:spPr>
          <a:xfrm>
            <a:off x="5446968" y="3645504"/>
            <a:ext cx="5859455" cy="1692771"/>
          </a:xfrm>
          <a:prstGeom prst="rect">
            <a:avLst/>
          </a:prstGeom>
        </p:spPr>
        <p:txBody>
          <a:bodyPr wrap="square">
            <a:spAutoFit/>
          </a:bodyPr>
          <a:lstStyle/>
          <a:p>
            <a:r>
              <a:rPr lang="es-ES" sz="2400" b="1" dirty="0">
                <a:latin typeface="arial" panose="020B0604020202020204" pitchFamily="34" charset="0"/>
              </a:rPr>
              <a:t>M</a:t>
            </a:r>
            <a:r>
              <a:rPr lang="es-ES" sz="2800" b="1" dirty="0">
                <a:latin typeface="arial" panose="020B0604020202020204" pitchFamily="34" charset="0"/>
              </a:rPr>
              <a:t>: </a:t>
            </a:r>
            <a:r>
              <a:rPr lang="es-ES" sz="2400" dirty="0">
                <a:latin typeface="arial" panose="020B0604020202020204" pitchFamily="34" charset="0"/>
              </a:rPr>
              <a:t>El valor escogido y si se tiene en cuenta o no el propio punto de análisis en el cálculo de M.</a:t>
            </a:r>
          </a:p>
          <a:p>
            <a:endParaRPr lang="es-ES" sz="2800" dirty="0">
              <a:latin typeface="arial" panose="020B0604020202020204" pitchFamily="34" charset="0"/>
            </a:endParaRPr>
          </a:p>
        </p:txBody>
      </p:sp>
      <p:sp>
        <p:nvSpPr>
          <p:cNvPr id="29" name="Rectángulo 28">
            <a:extLst>
              <a:ext uri="{FF2B5EF4-FFF2-40B4-BE49-F238E27FC236}">
                <a16:creationId xmlns:a16="http://schemas.microsoft.com/office/drawing/2014/main" id="{F781F301-77F6-48E0-BA66-4A25794CC240}"/>
              </a:ext>
            </a:extLst>
          </p:cNvPr>
          <p:cNvSpPr/>
          <p:nvPr/>
        </p:nvSpPr>
        <p:spPr>
          <a:xfrm>
            <a:off x="5446968" y="2648437"/>
            <a:ext cx="6796496" cy="523220"/>
          </a:xfrm>
          <a:prstGeom prst="rect">
            <a:avLst/>
          </a:prstGeom>
        </p:spPr>
        <p:txBody>
          <a:bodyPr wrap="square">
            <a:spAutoFit/>
          </a:bodyPr>
          <a:lstStyle/>
          <a:p>
            <a:r>
              <a:rPr lang="el-GR" sz="2800" b="1" dirty="0">
                <a:latin typeface="arial" panose="020B0604020202020204" pitchFamily="34" charset="0"/>
              </a:rPr>
              <a:t>ε</a:t>
            </a:r>
            <a:r>
              <a:rPr lang="es-ES" sz="2800" b="1" dirty="0">
                <a:latin typeface="arial" panose="020B0604020202020204" pitchFamily="34" charset="0"/>
              </a:rPr>
              <a:t>: </a:t>
            </a:r>
            <a:r>
              <a:rPr lang="es-ES" sz="2400" dirty="0">
                <a:latin typeface="arial" panose="020B0604020202020204" pitchFamily="34" charset="0"/>
              </a:rPr>
              <a:t>El valor escogido</a:t>
            </a:r>
            <a:endParaRPr lang="es-ES" sz="2800" dirty="0"/>
          </a:p>
        </p:txBody>
      </p:sp>
    </p:spTree>
    <p:extLst>
      <p:ext uri="{BB962C8B-B14F-4D97-AF65-F5344CB8AC3E}">
        <p14:creationId xmlns:p14="http://schemas.microsoft.com/office/powerpoint/2010/main" val="38880205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FD23B1-8B52-4787-A6F3-1CCCEF473CC1}"/>
              </a:ext>
            </a:extLst>
          </p:cNvPr>
          <p:cNvSpPr>
            <a:spLocks noGrp="1"/>
          </p:cNvSpPr>
          <p:nvPr>
            <p:ph type="title"/>
          </p:nvPr>
        </p:nvSpPr>
        <p:spPr/>
        <p:txBody>
          <a:bodyPr/>
          <a:lstStyle/>
          <a:p>
            <a:r>
              <a:rPr lang="es-ES" dirty="0"/>
              <a:t>Agrupación</a:t>
            </a:r>
          </a:p>
        </p:txBody>
      </p:sp>
      <p:sp>
        <p:nvSpPr>
          <p:cNvPr id="4" name="Marcador de pie de página 3">
            <a:extLst>
              <a:ext uri="{FF2B5EF4-FFF2-40B4-BE49-F238E27FC236}">
                <a16:creationId xmlns:a16="http://schemas.microsoft.com/office/drawing/2014/main" id="{61AB9386-DF46-4219-A599-7F60C63A61B0}"/>
              </a:ext>
            </a:extLst>
          </p:cNvPr>
          <p:cNvSpPr>
            <a:spLocks noGrp="1"/>
          </p:cNvSpPr>
          <p:nvPr>
            <p:ph type="ftr" sz="quarter" idx="11"/>
          </p:nvPr>
        </p:nvSpPr>
        <p:spPr/>
        <p:txBody>
          <a:bodyPr/>
          <a:lstStyle/>
          <a:p>
            <a:r>
              <a:rPr lang="es-ES"/>
              <a:t>Máster en Robótica y Sistemas Inteligentes</a:t>
            </a:r>
            <a:endParaRPr lang="es-ES" dirty="0"/>
          </a:p>
        </p:txBody>
      </p:sp>
      <p:sp>
        <p:nvSpPr>
          <p:cNvPr id="5" name="Marcador de número de diapositiva 4">
            <a:extLst>
              <a:ext uri="{FF2B5EF4-FFF2-40B4-BE49-F238E27FC236}">
                <a16:creationId xmlns:a16="http://schemas.microsoft.com/office/drawing/2014/main" id="{E4744A52-C644-4810-960B-AA3E58D2E021}"/>
              </a:ext>
            </a:extLst>
          </p:cNvPr>
          <p:cNvSpPr>
            <a:spLocks noGrp="1"/>
          </p:cNvSpPr>
          <p:nvPr>
            <p:ph type="sldNum" sz="quarter" idx="12"/>
          </p:nvPr>
        </p:nvSpPr>
        <p:spPr/>
        <p:txBody>
          <a:bodyPr/>
          <a:lstStyle/>
          <a:p>
            <a:fld id="{7C51361C-AF87-194C-B798-ECB5840BEEDE}" type="slidenum">
              <a:rPr lang="es-ES" smtClean="0"/>
              <a:pPr/>
              <a:t>32</a:t>
            </a:fld>
            <a:r>
              <a:rPr lang="es-ES" dirty="0"/>
              <a:t> de 27</a:t>
            </a:r>
          </a:p>
        </p:txBody>
      </p:sp>
      <p:sp>
        <p:nvSpPr>
          <p:cNvPr id="6" name="Marcador de texto 5">
            <a:extLst>
              <a:ext uri="{FF2B5EF4-FFF2-40B4-BE49-F238E27FC236}">
                <a16:creationId xmlns:a16="http://schemas.microsoft.com/office/drawing/2014/main" id="{6C9C27D3-6247-4E9F-9436-160E1CE75292}"/>
              </a:ext>
            </a:extLst>
          </p:cNvPr>
          <p:cNvSpPr>
            <a:spLocks noGrp="1"/>
          </p:cNvSpPr>
          <p:nvPr>
            <p:ph type="body" sz="quarter" idx="13"/>
          </p:nvPr>
        </p:nvSpPr>
        <p:spPr/>
        <p:txBody>
          <a:bodyPr/>
          <a:lstStyle/>
          <a:p>
            <a:r>
              <a:rPr lang="es-ES" dirty="0"/>
              <a:t>DBSCAN</a:t>
            </a:r>
          </a:p>
        </p:txBody>
      </p:sp>
      <p:sp>
        <p:nvSpPr>
          <p:cNvPr id="8" name="Marcador de contenido 7">
            <a:extLst>
              <a:ext uri="{FF2B5EF4-FFF2-40B4-BE49-F238E27FC236}">
                <a16:creationId xmlns:a16="http://schemas.microsoft.com/office/drawing/2014/main" id="{E41F79B2-9EDA-426A-9813-0E8CDE7A713D}"/>
              </a:ext>
            </a:extLst>
          </p:cNvPr>
          <p:cNvSpPr>
            <a:spLocks noGrp="1"/>
          </p:cNvSpPr>
          <p:nvPr>
            <p:ph idx="1"/>
          </p:nvPr>
        </p:nvSpPr>
        <p:spPr>
          <a:xfrm>
            <a:off x="662152" y="1516062"/>
            <a:ext cx="10901198" cy="5060950"/>
          </a:xfrm>
        </p:spPr>
        <p:txBody>
          <a:bodyPr>
            <a:normAutofit fontScale="70000" lnSpcReduction="20000"/>
          </a:bodyPr>
          <a:lstStyle/>
          <a:p>
            <a:pPr marL="0" indent="0">
              <a:buNone/>
            </a:pPr>
            <a:r>
              <a:rPr lang="es-ES" sz="4000" b="1" dirty="0"/>
              <a:t>Funcionamiento del algoritmo</a:t>
            </a:r>
          </a:p>
          <a:p>
            <a:pPr marL="0" indent="0">
              <a:buNone/>
            </a:pPr>
            <a:r>
              <a:rPr lang="es-ES" dirty="0"/>
              <a:t>Para todos los elementos del </a:t>
            </a:r>
            <a:r>
              <a:rPr lang="es-ES" dirty="0" err="1"/>
              <a:t>dataset</a:t>
            </a:r>
            <a:r>
              <a:rPr lang="es-ES" dirty="0"/>
              <a:t>, seleccionamos un punto “y”:</a:t>
            </a:r>
          </a:p>
          <a:p>
            <a:pPr marL="0" indent="0">
              <a:buNone/>
            </a:pPr>
            <a:r>
              <a:rPr lang="es-ES" b="1" dirty="0"/>
              <a:t>      </a:t>
            </a:r>
            <a:r>
              <a:rPr lang="es-ES" dirty="0"/>
              <a:t>- Si “y” no está asignado a un clúster </a:t>
            </a:r>
          </a:p>
          <a:p>
            <a:pPr marL="0" indent="0">
              <a:buNone/>
            </a:pPr>
            <a:r>
              <a:rPr lang="es-ES" b="1" dirty="0"/>
              <a:t>            </a:t>
            </a:r>
            <a:r>
              <a:rPr lang="es-ES" dirty="0"/>
              <a:t>- Calculamos su vecindario con épsilon</a:t>
            </a:r>
          </a:p>
          <a:p>
            <a:pPr marL="0" indent="0">
              <a:buNone/>
            </a:pPr>
            <a:r>
              <a:rPr lang="es-ES" dirty="0"/>
              <a:t>            - Si “y” es nuclear</a:t>
            </a:r>
          </a:p>
          <a:p>
            <a:pPr marL="0" indent="0">
              <a:buNone/>
            </a:pPr>
            <a:r>
              <a:rPr lang="es-ES" dirty="0"/>
              <a:t>                  - Creamos un clúster y lo añadimos</a:t>
            </a:r>
          </a:p>
          <a:p>
            <a:pPr marL="0" indent="0">
              <a:buNone/>
            </a:pPr>
            <a:r>
              <a:rPr lang="es-ES" dirty="0"/>
              <a:t>                  - Para todos los elementos vecinos de “y”</a:t>
            </a:r>
          </a:p>
          <a:p>
            <a:pPr marL="0" indent="0">
              <a:buNone/>
            </a:pPr>
            <a:r>
              <a:rPr lang="es-ES" dirty="0"/>
              <a:t>                        - Si “x” está asignado como ruido, lo asignamos al clúster generado</a:t>
            </a:r>
          </a:p>
          <a:p>
            <a:pPr marL="0" indent="0">
              <a:buNone/>
            </a:pPr>
            <a:r>
              <a:rPr lang="es-ES" dirty="0"/>
              <a:t>                        - Si “x” tiene otra asignación, se escoge otro vecino</a:t>
            </a:r>
          </a:p>
          <a:p>
            <a:pPr marL="0" indent="0">
              <a:buNone/>
            </a:pPr>
            <a:r>
              <a:rPr lang="es-ES" dirty="0"/>
              <a:t>                        - Si no, lo asignamos al clúster generado</a:t>
            </a:r>
          </a:p>
          <a:p>
            <a:pPr marL="0" indent="0">
              <a:buNone/>
            </a:pPr>
            <a:r>
              <a:rPr lang="es-ES" dirty="0"/>
              <a:t>                               - Calculamos el vecindario de “x”</a:t>
            </a:r>
          </a:p>
          <a:p>
            <a:pPr marL="0" indent="0">
              <a:buNone/>
            </a:pPr>
            <a:r>
              <a:rPr lang="es-ES" dirty="0"/>
              <a:t>		       - Si “x” es un punto nuclear, unimos el vecindario de “x” con “y”</a:t>
            </a:r>
          </a:p>
          <a:p>
            <a:pPr marL="0" indent="0">
              <a:buNone/>
            </a:pPr>
            <a:r>
              <a:rPr lang="es-ES" dirty="0"/>
              <a:t>            - Si no, lo clasificamos como ruido</a:t>
            </a:r>
          </a:p>
          <a:p>
            <a:pPr marL="0" indent="0">
              <a:buNone/>
            </a:pPr>
            <a:r>
              <a:rPr lang="es-ES" dirty="0"/>
              <a:t>      - Si “y” está asignado a un clúster, se escoge otro.</a:t>
            </a:r>
          </a:p>
        </p:txBody>
      </p:sp>
    </p:spTree>
    <p:extLst>
      <p:ext uri="{BB962C8B-B14F-4D97-AF65-F5344CB8AC3E}">
        <p14:creationId xmlns:p14="http://schemas.microsoft.com/office/powerpoint/2010/main" val="41070364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FD23B1-8B52-4787-A6F3-1CCCEF473CC1}"/>
              </a:ext>
            </a:extLst>
          </p:cNvPr>
          <p:cNvSpPr>
            <a:spLocks noGrp="1"/>
          </p:cNvSpPr>
          <p:nvPr>
            <p:ph type="title"/>
          </p:nvPr>
        </p:nvSpPr>
        <p:spPr/>
        <p:txBody>
          <a:bodyPr/>
          <a:lstStyle/>
          <a:p>
            <a:r>
              <a:rPr lang="es-ES" dirty="0"/>
              <a:t>Agrupación</a:t>
            </a:r>
          </a:p>
        </p:txBody>
      </p:sp>
      <p:sp>
        <p:nvSpPr>
          <p:cNvPr id="4" name="Marcador de pie de página 3">
            <a:extLst>
              <a:ext uri="{FF2B5EF4-FFF2-40B4-BE49-F238E27FC236}">
                <a16:creationId xmlns:a16="http://schemas.microsoft.com/office/drawing/2014/main" id="{61AB9386-DF46-4219-A599-7F60C63A61B0}"/>
              </a:ext>
            </a:extLst>
          </p:cNvPr>
          <p:cNvSpPr>
            <a:spLocks noGrp="1"/>
          </p:cNvSpPr>
          <p:nvPr>
            <p:ph type="ftr" sz="quarter" idx="11"/>
          </p:nvPr>
        </p:nvSpPr>
        <p:spPr/>
        <p:txBody>
          <a:bodyPr/>
          <a:lstStyle/>
          <a:p>
            <a:r>
              <a:rPr lang="es-ES"/>
              <a:t>Máster en Robótica y Sistemas Inteligentes</a:t>
            </a:r>
            <a:endParaRPr lang="es-ES" dirty="0"/>
          </a:p>
        </p:txBody>
      </p:sp>
      <p:sp>
        <p:nvSpPr>
          <p:cNvPr id="5" name="Marcador de número de diapositiva 4">
            <a:extLst>
              <a:ext uri="{FF2B5EF4-FFF2-40B4-BE49-F238E27FC236}">
                <a16:creationId xmlns:a16="http://schemas.microsoft.com/office/drawing/2014/main" id="{E4744A52-C644-4810-960B-AA3E58D2E021}"/>
              </a:ext>
            </a:extLst>
          </p:cNvPr>
          <p:cNvSpPr>
            <a:spLocks noGrp="1"/>
          </p:cNvSpPr>
          <p:nvPr>
            <p:ph type="sldNum" sz="quarter" idx="12"/>
          </p:nvPr>
        </p:nvSpPr>
        <p:spPr/>
        <p:txBody>
          <a:bodyPr/>
          <a:lstStyle/>
          <a:p>
            <a:fld id="{7C51361C-AF87-194C-B798-ECB5840BEEDE}" type="slidenum">
              <a:rPr lang="es-ES" smtClean="0"/>
              <a:pPr/>
              <a:t>33</a:t>
            </a:fld>
            <a:r>
              <a:rPr lang="es-ES" dirty="0"/>
              <a:t> de 27</a:t>
            </a:r>
          </a:p>
        </p:txBody>
      </p:sp>
      <p:sp>
        <p:nvSpPr>
          <p:cNvPr id="6" name="Marcador de texto 5">
            <a:extLst>
              <a:ext uri="{FF2B5EF4-FFF2-40B4-BE49-F238E27FC236}">
                <a16:creationId xmlns:a16="http://schemas.microsoft.com/office/drawing/2014/main" id="{6C9C27D3-6247-4E9F-9436-160E1CE75292}"/>
              </a:ext>
            </a:extLst>
          </p:cNvPr>
          <p:cNvSpPr>
            <a:spLocks noGrp="1"/>
          </p:cNvSpPr>
          <p:nvPr>
            <p:ph type="body" sz="quarter" idx="13"/>
          </p:nvPr>
        </p:nvSpPr>
        <p:spPr/>
        <p:txBody>
          <a:bodyPr/>
          <a:lstStyle/>
          <a:p>
            <a:r>
              <a:rPr lang="es-ES" dirty="0"/>
              <a:t>DBSCAN</a:t>
            </a:r>
          </a:p>
        </p:txBody>
      </p:sp>
      <p:pic>
        <p:nvPicPr>
          <p:cNvPr id="9" name="Imagen 8">
            <a:extLst>
              <a:ext uri="{FF2B5EF4-FFF2-40B4-BE49-F238E27FC236}">
                <a16:creationId xmlns:a16="http://schemas.microsoft.com/office/drawing/2014/main" id="{0902EC7B-D26F-4496-AB06-537B163ACFD2}"/>
              </a:ext>
            </a:extLst>
          </p:cNvPr>
          <p:cNvPicPr>
            <a:picLocks noChangeAspect="1"/>
          </p:cNvPicPr>
          <p:nvPr/>
        </p:nvPicPr>
        <p:blipFill rotWithShape="1">
          <a:blip r:embed="rId2"/>
          <a:srcRect l="41562" t="41505" r="22969" b="11389"/>
          <a:stretch/>
        </p:blipFill>
        <p:spPr>
          <a:xfrm>
            <a:off x="3632879" y="2123928"/>
            <a:ext cx="5067300" cy="3785548"/>
          </a:xfrm>
          <a:prstGeom prst="rect">
            <a:avLst/>
          </a:prstGeom>
        </p:spPr>
      </p:pic>
      <p:sp>
        <p:nvSpPr>
          <p:cNvPr id="10" name="Marcador de contenido 7">
            <a:extLst>
              <a:ext uri="{FF2B5EF4-FFF2-40B4-BE49-F238E27FC236}">
                <a16:creationId xmlns:a16="http://schemas.microsoft.com/office/drawing/2014/main" id="{1372DFC2-9C3B-4959-A0AF-83ECD3F1320B}"/>
              </a:ext>
            </a:extLst>
          </p:cNvPr>
          <p:cNvSpPr>
            <a:spLocks noGrp="1"/>
          </p:cNvSpPr>
          <p:nvPr>
            <p:ph idx="1"/>
          </p:nvPr>
        </p:nvSpPr>
        <p:spPr>
          <a:xfrm>
            <a:off x="662152" y="1489555"/>
            <a:ext cx="5353956" cy="4555472"/>
          </a:xfrm>
        </p:spPr>
        <p:txBody>
          <a:bodyPr/>
          <a:lstStyle/>
          <a:p>
            <a:pPr marL="0" indent="0">
              <a:buNone/>
            </a:pPr>
            <a:r>
              <a:rPr lang="es-ES" b="1" dirty="0"/>
              <a:t>Detección de </a:t>
            </a:r>
            <a:r>
              <a:rPr lang="es-ES" b="1" dirty="0" err="1"/>
              <a:t>outliers</a:t>
            </a:r>
            <a:endParaRPr lang="es-ES" b="1" dirty="0"/>
          </a:p>
        </p:txBody>
      </p:sp>
      <p:sp>
        <p:nvSpPr>
          <p:cNvPr id="11" name="Rectángulo 10">
            <a:extLst>
              <a:ext uri="{FF2B5EF4-FFF2-40B4-BE49-F238E27FC236}">
                <a16:creationId xmlns:a16="http://schemas.microsoft.com/office/drawing/2014/main" id="{3F400D0C-DF60-4E2D-BE34-8BD4EAB62A1C}"/>
              </a:ext>
            </a:extLst>
          </p:cNvPr>
          <p:cNvSpPr/>
          <p:nvPr/>
        </p:nvSpPr>
        <p:spPr>
          <a:xfrm>
            <a:off x="5675375" y="5831357"/>
            <a:ext cx="1210588" cy="369332"/>
          </a:xfrm>
          <a:prstGeom prst="rect">
            <a:avLst/>
          </a:prstGeom>
        </p:spPr>
        <p:txBody>
          <a:bodyPr wrap="none">
            <a:spAutoFit/>
          </a:bodyPr>
          <a:lstStyle/>
          <a:p>
            <a:r>
              <a:rPr lang="es-ES" dirty="0" err="1"/>
              <a:t>scikit-learn</a:t>
            </a:r>
            <a:endParaRPr lang="es-ES" dirty="0"/>
          </a:p>
        </p:txBody>
      </p:sp>
    </p:spTree>
    <p:extLst>
      <p:ext uri="{BB962C8B-B14F-4D97-AF65-F5344CB8AC3E}">
        <p14:creationId xmlns:p14="http://schemas.microsoft.com/office/powerpoint/2010/main" val="42873782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FD23B1-8B52-4787-A6F3-1CCCEF473CC1}"/>
              </a:ext>
            </a:extLst>
          </p:cNvPr>
          <p:cNvSpPr>
            <a:spLocks noGrp="1"/>
          </p:cNvSpPr>
          <p:nvPr>
            <p:ph type="title"/>
          </p:nvPr>
        </p:nvSpPr>
        <p:spPr/>
        <p:txBody>
          <a:bodyPr/>
          <a:lstStyle/>
          <a:p>
            <a:r>
              <a:rPr lang="es-ES" dirty="0"/>
              <a:t>Agrupación</a:t>
            </a:r>
          </a:p>
        </p:txBody>
      </p:sp>
      <p:sp>
        <p:nvSpPr>
          <p:cNvPr id="4" name="Marcador de pie de página 3">
            <a:extLst>
              <a:ext uri="{FF2B5EF4-FFF2-40B4-BE49-F238E27FC236}">
                <a16:creationId xmlns:a16="http://schemas.microsoft.com/office/drawing/2014/main" id="{61AB9386-DF46-4219-A599-7F60C63A61B0}"/>
              </a:ext>
            </a:extLst>
          </p:cNvPr>
          <p:cNvSpPr>
            <a:spLocks noGrp="1"/>
          </p:cNvSpPr>
          <p:nvPr>
            <p:ph type="ftr" sz="quarter" idx="11"/>
          </p:nvPr>
        </p:nvSpPr>
        <p:spPr/>
        <p:txBody>
          <a:bodyPr/>
          <a:lstStyle/>
          <a:p>
            <a:r>
              <a:rPr lang="es-ES"/>
              <a:t>Máster en Robótica y Sistemas Inteligentes</a:t>
            </a:r>
            <a:endParaRPr lang="es-ES" dirty="0"/>
          </a:p>
        </p:txBody>
      </p:sp>
      <p:sp>
        <p:nvSpPr>
          <p:cNvPr id="5" name="Marcador de número de diapositiva 4">
            <a:extLst>
              <a:ext uri="{FF2B5EF4-FFF2-40B4-BE49-F238E27FC236}">
                <a16:creationId xmlns:a16="http://schemas.microsoft.com/office/drawing/2014/main" id="{E4744A52-C644-4810-960B-AA3E58D2E021}"/>
              </a:ext>
            </a:extLst>
          </p:cNvPr>
          <p:cNvSpPr>
            <a:spLocks noGrp="1"/>
          </p:cNvSpPr>
          <p:nvPr>
            <p:ph type="sldNum" sz="quarter" idx="12"/>
          </p:nvPr>
        </p:nvSpPr>
        <p:spPr/>
        <p:txBody>
          <a:bodyPr/>
          <a:lstStyle/>
          <a:p>
            <a:fld id="{7C51361C-AF87-194C-B798-ECB5840BEEDE}" type="slidenum">
              <a:rPr lang="es-ES" smtClean="0"/>
              <a:pPr/>
              <a:t>34</a:t>
            </a:fld>
            <a:r>
              <a:rPr lang="es-ES" dirty="0"/>
              <a:t> de 27</a:t>
            </a:r>
          </a:p>
        </p:txBody>
      </p:sp>
      <p:sp>
        <p:nvSpPr>
          <p:cNvPr id="6" name="Marcador de texto 5">
            <a:extLst>
              <a:ext uri="{FF2B5EF4-FFF2-40B4-BE49-F238E27FC236}">
                <a16:creationId xmlns:a16="http://schemas.microsoft.com/office/drawing/2014/main" id="{6C9C27D3-6247-4E9F-9436-160E1CE75292}"/>
              </a:ext>
            </a:extLst>
          </p:cNvPr>
          <p:cNvSpPr>
            <a:spLocks noGrp="1"/>
          </p:cNvSpPr>
          <p:nvPr>
            <p:ph type="body" sz="quarter" idx="13"/>
          </p:nvPr>
        </p:nvSpPr>
        <p:spPr/>
        <p:txBody>
          <a:bodyPr/>
          <a:lstStyle/>
          <a:p>
            <a:r>
              <a:rPr lang="es-ES" dirty="0"/>
              <a:t>DBSCAN</a:t>
            </a:r>
          </a:p>
        </p:txBody>
      </p:sp>
      <mc:AlternateContent xmlns:mc="http://schemas.openxmlformats.org/markup-compatibility/2006" xmlns:a14="http://schemas.microsoft.com/office/drawing/2010/main">
        <mc:Choice Requires="a14">
          <p:sp>
            <p:nvSpPr>
              <p:cNvPr id="8" name="Marcador de contenido 7">
                <a:extLst>
                  <a:ext uri="{FF2B5EF4-FFF2-40B4-BE49-F238E27FC236}">
                    <a16:creationId xmlns:a16="http://schemas.microsoft.com/office/drawing/2014/main" id="{E41F79B2-9EDA-426A-9813-0E8CDE7A713D}"/>
                  </a:ext>
                </a:extLst>
              </p:cNvPr>
              <p:cNvSpPr>
                <a:spLocks noGrp="1"/>
              </p:cNvSpPr>
              <p:nvPr>
                <p:ph idx="1"/>
              </p:nvPr>
            </p:nvSpPr>
            <p:spPr>
              <a:xfrm>
                <a:off x="662152" y="1621491"/>
                <a:ext cx="10793248" cy="4555472"/>
              </a:xfrm>
            </p:spPr>
            <p:txBody>
              <a:bodyPr/>
              <a:lstStyle/>
              <a:p>
                <a:pPr marL="0" indent="0">
                  <a:buNone/>
                </a:pPr>
                <a:r>
                  <a:rPr lang="es-ES" b="1" dirty="0"/>
                  <a:t>Ventajas</a:t>
                </a:r>
              </a:p>
              <a:p>
                <a:pPr marL="0" indent="0">
                  <a:buNone/>
                </a:pPr>
                <a:endParaRPr lang="es-ES" dirty="0"/>
              </a:p>
              <a:p>
                <a:pPr algn="just">
                  <a:buFontTx/>
                  <a:buChar char="-"/>
                </a:pPr>
                <a:r>
                  <a:rPr lang="es-ES" dirty="0"/>
                  <a:t>No hay que definir el número de </a:t>
                </a:r>
                <a:r>
                  <a:rPr lang="es-ES" dirty="0" err="1"/>
                  <a:t>clústers</a:t>
                </a:r>
                <a:r>
                  <a:rPr lang="es-ES" dirty="0"/>
                  <a:t>, aunque sí M y </a:t>
                </a:r>
                <a14:m>
                  <m:oMath xmlns:m="http://schemas.openxmlformats.org/officeDocument/2006/math">
                    <m:r>
                      <m:rPr>
                        <m:sty m:val="p"/>
                      </m:rPr>
                      <a:rPr lang="el-GR" i="1" dirty="0" smtClean="0">
                        <a:latin typeface="Cambria Math" panose="02040503050406030204" pitchFamily="18" charset="0"/>
                        <a:ea typeface="Cambria Math" panose="02040503050406030204" pitchFamily="18" charset="0"/>
                      </a:rPr>
                      <m:t>ε</m:t>
                    </m:r>
                  </m:oMath>
                </a14:m>
                <a:r>
                  <a:rPr lang="es-ES" dirty="0"/>
                  <a:t>.</a:t>
                </a:r>
              </a:p>
              <a:p>
                <a:pPr algn="just">
                  <a:buFontTx/>
                  <a:buChar char="-"/>
                </a:pPr>
                <a:r>
                  <a:rPr lang="es-ES" dirty="0"/>
                  <a:t>Se basa en la densidad, por lo que funciona muy bien si nuestros datos presentar densidades similares.</a:t>
                </a:r>
              </a:p>
              <a:p>
                <a:pPr algn="just">
                  <a:buFontTx/>
                  <a:buChar char="-"/>
                </a:pPr>
                <a:endParaRPr lang="es-ES" dirty="0"/>
              </a:p>
              <a:p>
                <a:pPr algn="just">
                  <a:buFontTx/>
                  <a:buChar char="-"/>
                </a:pPr>
                <a:r>
                  <a:rPr lang="es-ES" dirty="0"/>
                  <a:t>Permite diferentes clúster (tamaño y forma)</a:t>
                </a:r>
              </a:p>
              <a:p>
                <a:pPr algn="just">
                  <a:buFontTx/>
                  <a:buChar char="-"/>
                </a:pPr>
                <a:endParaRPr lang="es-ES" dirty="0"/>
              </a:p>
              <a:p>
                <a:pPr marL="0" indent="0" algn="just">
                  <a:buNone/>
                </a:pPr>
                <a:endParaRPr lang="es-ES" dirty="0"/>
              </a:p>
            </p:txBody>
          </p:sp>
        </mc:Choice>
        <mc:Fallback xmlns="">
          <p:sp>
            <p:nvSpPr>
              <p:cNvPr id="8" name="Marcador de contenido 7">
                <a:extLst>
                  <a:ext uri="{FF2B5EF4-FFF2-40B4-BE49-F238E27FC236}">
                    <a16:creationId xmlns:a16="http://schemas.microsoft.com/office/drawing/2014/main" id="{E41F79B2-9EDA-426A-9813-0E8CDE7A713D}"/>
                  </a:ext>
                </a:extLst>
              </p:cNvPr>
              <p:cNvSpPr>
                <a:spLocks noGrp="1" noRot="1" noChangeAspect="1" noMove="1" noResize="1" noEditPoints="1" noAdjustHandles="1" noChangeArrowheads="1" noChangeShapeType="1" noTextEdit="1"/>
              </p:cNvSpPr>
              <p:nvPr>
                <p:ph idx="1"/>
              </p:nvPr>
            </p:nvSpPr>
            <p:spPr>
              <a:xfrm>
                <a:off x="662152" y="1621491"/>
                <a:ext cx="10793248" cy="4555472"/>
              </a:xfrm>
              <a:blipFill>
                <a:blip r:embed="rId2"/>
                <a:stretch>
                  <a:fillRect l="-1186" t="-2410" r="-1130"/>
                </a:stretch>
              </a:blipFill>
            </p:spPr>
            <p:txBody>
              <a:bodyPr/>
              <a:lstStyle/>
              <a:p>
                <a:r>
                  <a:rPr lang="es-ES">
                    <a:noFill/>
                  </a:rPr>
                  <a:t> </a:t>
                </a:r>
              </a:p>
            </p:txBody>
          </p:sp>
        </mc:Fallback>
      </mc:AlternateContent>
    </p:spTree>
    <p:extLst>
      <p:ext uri="{BB962C8B-B14F-4D97-AF65-F5344CB8AC3E}">
        <p14:creationId xmlns:p14="http://schemas.microsoft.com/office/powerpoint/2010/main" val="34690718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FD23B1-8B52-4787-A6F3-1CCCEF473CC1}"/>
              </a:ext>
            </a:extLst>
          </p:cNvPr>
          <p:cNvSpPr>
            <a:spLocks noGrp="1"/>
          </p:cNvSpPr>
          <p:nvPr>
            <p:ph type="title"/>
          </p:nvPr>
        </p:nvSpPr>
        <p:spPr/>
        <p:txBody>
          <a:bodyPr/>
          <a:lstStyle/>
          <a:p>
            <a:r>
              <a:rPr lang="es-ES" dirty="0"/>
              <a:t>Agrupación</a:t>
            </a:r>
          </a:p>
        </p:txBody>
      </p:sp>
      <p:sp>
        <p:nvSpPr>
          <p:cNvPr id="4" name="Marcador de pie de página 3">
            <a:extLst>
              <a:ext uri="{FF2B5EF4-FFF2-40B4-BE49-F238E27FC236}">
                <a16:creationId xmlns:a16="http://schemas.microsoft.com/office/drawing/2014/main" id="{61AB9386-DF46-4219-A599-7F60C63A61B0}"/>
              </a:ext>
            </a:extLst>
          </p:cNvPr>
          <p:cNvSpPr>
            <a:spLocks noGrp="1"/>
          </p:cNvSpPr>
          <p:nvPr>
            <p:ph type="ftr" sz="quarter" idx="11"/>
          </p:nvPr>
        </p:nvSpPr>
        <p:spPr/>
        <p:txBody>
          <a:bodyPr/>
          <a:lstStyle/>
          <a:p>
            <a:r>
              <a:rPr lang="es-ES"/>
              <a:t>Máster en Robótica y Sistemas Inteligentes</a:t>
            </a:r>
            <a:endParaRPr lang="es-ES" dirty="0"/>
          </a:p>
        </p:txBody>
      </p:sp>
      <p:sp>
        <p:nvSpPr>
          <p:cNvPr id="5" name="Marcador de número de diapositiva 4">
            <a:extLst>
              <a:ext uri="{FF2B5EF4-FFF2-40B4-BE49-F238E27FC236}">
                <a16:creationId xmlns:a16="http://schemas.microsoft.com/office/drawing/2014/main" id="{E4744A52-C644-4810-960B-AA3E58D2E021}"/>
              </a:ext>
            </a:extLst>
          </p:cNvPr>
          <p:cNvSpPr>
            <a:spLocks noGrp="1"/>
          </p:cNvSpPr>
          <p:nvPr>
            <p:ph type="sldNum" sz="quarter" idx="12"/>
          </p:nvPr>
        </p:nvSpPr>
        <p:spPr/>
        <p:txBody>
          <a:bodyPr/>
          <a:lstStyle/>
          <a:p>
            <a:fld id="{7C51361C-AF87-194C-B798-ECB5840BEEDE}" type="slidenum">
              <a:rPr lang="es-ES" smtClean="0"/>
              <a:pPr/>
              <a:t>35</a:t>
            </a:fld>
            <a:r>
              <a:rPr lang="es-ES" dirty="0"/>
              <a:t> de 27</a:t>
            </a:r>
          </a:p>
        </p:txBody>
      </p:sp>
      <p:sp>
        <p:nvSpPr>
          <p:cNvPr id="6" name="Marcador de texto 5">
            <a:extLst>
              <a:ext uri="{FF2B5EF4-FFF2-40B4-BE49-F238E27FC236}">
                <a16:creationId xmlns:a16="http://schemas.microsoft.com/office/drawing/2014/main" id="{6C9C27D3-6247-4E9F-9436-160E1CE75292}"/>
              </a:ext>
            </a:extLst>
          </p:cNvPr>
          <p:cNvSpPr>
            <a:spLocks noGrp="1"/>
          </p:cNvSpPr>
          <p:nvPr>
            <p:ph type="body" sz="quarter" idx="13"/>
          </p:nvPr>
        </p:nvSpPr>
        <p:spPr/>
        <p:txBody>
          <a:bodyPr/>
          <a:lstStyle/>
          <a:p>
            <a:r>
              <a:rPr lang="es-ES" dirty="0"/>
              <a:t>DBSCAN</a:t>
            </a:r>
          </a:p>
        </p:txBody>
      </p:sp>
      <p:sp>
        <p:nvSpPr>
          <p:cNvPr id="8" name="Marcador de contenido 7">
            <a:extLst>
              <a:ext uri="{FF2B5EF4-FFF2-40B4-BE49-F238E27FC236}">
                <a16:creationId xmlns:a16="http://schemas.microsoft.com/office/drawing/2014/main" id="{E41F79B2-9EDA-426A-9813-0E8CDE7A713D}"/>
              </a:ext>
            </a:extLst>
          </p:cNvPr>
          <p:cNvSpPr>
            <a:spLocks noGrp="1"/>
          </p:cNvSpPr>
          <p:nvPr>
            <p:ph idx="1"/>
          </p:nvPr>
        </p:nvSpPr>
        <p:spPr>
          <a:xfrm>
            <a:off x="662152" y="1621491"/>
            <a:ext cx="10793248" cy="4555472"/>
          </a:xfrm>
        </p:spPr>
        <p:txBody>
          <a:bodyPr/>
          <a:lstStyle/>
          <a:p>
            <a:pPr marL="0" indent="0">
              <a:buNone/>
            </a:pPr>
            <a:r>
              <a:rPr lang="es-ES" b="1" dirty="0"/>
              <a:t>Desventajas</a:t>
            </a:r>
          </a:p>
          <a:p>
            <a:pPr marL="0" indent="0">
              <a:buNone/>
            </a:pPr>
            <a:endParaRPr lang="es-ES" dirty="0"/>
          </a:p>
          <a:p>
            <a:pPr algn="just">
              <a:buFontTx/>
              <a:buChar char="-"/>
            </a:pPr>
            <a:r>
              <a:rPr lang="es-ES" dirty="0"/>
              <a:t>Es complejo.</a:t>
            </a:r>
          </a:p>
          <a:p>
            <a:pPr algn="just">
              <a:buFontTx/>
              <a:buChar char="-"/>
            </a:pPr>
            <a:endParaRPr lang="es-ES" dirty="0"/>
          </a:p>
          <a:p>
            <a:pPr algn="just">
              <a:buFontTx/>
              <a:buChar char="-"/>
            </a:pPr>
            <a:r>
              <a:rPr lang="es-ES" dirty="0"/>
              <a:t>Existen problemas con clústeres de diferente densidad.</a:t>
            </a:r>
          </a:p>
          <a:p>
            <a:pPr algn="just">
              <a:buFontTx/>
              <a:buChar char="-"/>
            </a:pPr>
            <a:endParaRPr lang="es-ES" dirty="0"/>
          </a:p>
          <a:p>
            <a:pPr algn="just">
              <a:buFontTx/>
              <a:buChar char="-"/>
            </a:pPr>
            <a:r>
              <a:rPr lang="es-ES" dirty="0"/>
              <a:t>Es necesario ajustar M y épsilon.</a:t>
            </a:r>
          </a:p>
          <a:p>
            <a:pPr algn="just">
              <a:buFontTx/>
              <a:buChar char="-"/>
            </a:pPr>
            <a:endParaRPr lang="es-ES" dirty="0"/>
          </a:p>
          <a:p>
            <a:pPr marL="0" indent="0" algn="just">
              <a:buNone/>
            </a:pPr>
            <a:endParaRPr lang="es-ES" dirty="0"/>
          </a:p>
        </p:txBody>
      </p:sp>
    </p:spTree>
    <p:extLst>
      <p:ext uri="{BB962C8B-B14F-4D97-AF65-F5344CB8AC3E}">
        <p14:creationId xmlns:p14="http://schemas.microsoft.com/office/powerpoint/2010/main" val="17011309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FD23B1-8B52-4787-A6F3-1CCCEF473CC1}"/>
              </a:ext>
            </a:extLst>
          </p:cNvPr>
          <p:cNvSpPr>
            <a:spLocks noGrp="1"/>
          </p:cNvSpPr>
          <p:nvPr>
            <p:ph type="title"/>
          </p:nvPr>
        </p:nvSpPr>
        <p:spPr/>
        <p:txBody>
          <a:bodyPr/>
          <a:lstStyle/>
          <a:p>
            <a:r>
              <a:rPr lang="es-ES" dirty="0"/>
              <a:t>Agrupación</a:t>
            </a:r>
          </a:p>
        </p:txBody>
      </p:sp>
      <p:sp>
        <p:nvSpPr>
          <p:cNvPr id="3" name="Marcador de contenido 2">
            <a:extLst>
              <a:ext uri="{FF2B5EF4-FFF2-40B4-BE49-F238E27FC236}">
                <a16:creationId xmlns:a16="http://schemas.microsoft.com/office/drawing/2014/main" id="{F0F8E628-D2D6-4C91-BA2A-7CE7CAEE408D}"/>
              </a:ext>
            </a:extLst>
          </p:cNvPr>
          <p:cNvSpPr>
            <a:spLocks noGrp="1"/>
          </p:cNvSpPr>
          <p:nvPr>
            <p:ph idx="1"/>
          </p:nvPr>
        </p:nvSpPr>
        <p:spPr/>
        <p:txBody>
          <a:bodyPr/>
          <a:lstStyle/>
          <a:p>
            <a:pPr marL="0" indent="0">
              <a:buNone/>
            </a:pPr>
            <a:endParaRPr lang="es-ES" dirty="0"/>
          </a:p>
          <a:p>
            <a:pPr marL="0" indent="0">
              <a:buNone/>
            </a:pPr>
            <a:endParaRPr lang="es-ES" dirty="0"/>
          </a:p>
        </p:txBody>
      </p:sp>
      <p:sp>
        <p:nvSpPr>
          <p:cNvPr id="4" name="Marcador de pie de página 3">
            <a:extLst>
              <a:ext uri="{FF2B5EF4-FFF2-40B4-BE49-F238E27FC236}">
                <a16:creationId xmlns:a16="http://schemas.microsoft.com/office/drawing/2014/main" id="{61AB9386-DF46-4219-A599-7F60C63A61B0}"/>
              </a:ext>
            </a:extLst>
          </p:cNvPr>
          <p:cNvSpPr>
            <a:spLocks noGrp="1"/>
          </p:cNvSpPr>
          <p:nvPr>
            <p:ph type="ftr" sz="quarter" idx="11"/>
          </p:nvPr>
        </p:nvSpPr>
        <p:spPr/>
        <p:txBody>
          <a:bodyPr/>
          <a:lstStyle/>
          <a:p>
            <a:r>
              <a:rPr lang="es-ES"/>
              <a:t>Máster en Robótica y Sistemas Inteligentes</a:t>
            </a:r>
            <a:endParaRPr lang="es-ES" dirty="0"/>
          </a:p>
        </p:txBody>
      </p:sp>
      <p:sp>
        <p:nvSpPr>
          <p:cNvPr id="5" name="Marcador de número de diapositiva 4">
            <a:extLst>
              <a:ext uri="{FF2B5EF4-FFF2-40B4-BE49-F238E27FC236}">
                <a16:creationId xmlns:a16="http://schemas.microsoft.com/office/drawing/2014/main" id="{E4744A52-C644-4810-960B-AA3E58D2E021}"/>
              </a:ext>
            </a:extLst>
          </p:cNvPr>
          <p:cNvSpPr>
            <a:spLocks noGrp="1"/>
          </p:cNvSpPr>
          <p:nvPr>
            <p:ph type="sldNum" sz="quarter" idx="12"/>
          </p:nvPr>
        </p:nvSpPr>
        <p:spPr/>
        <p:txBody>
          <a:bodyPr/>
          <a:lstStyle/>
          <a:p>
            <a:fld id="{7C51361C-AF87-194C-B798-ECB5840BEEDE}" type="slidenum">
              <a:rPr lang="es-ES" smtClean="0"/>
              <a:pPr/>
              <a:t>36</a:t>
            </a:fld>
            <a:r>
              <a:rPr lang="es-ES" dirty="0"/>
              <a:t> de 27</a:t>
            </a:r>
          </a:p>
        </p:txBody>
      </p:sp>
      <p:sp>
        <p:nvSpPr>
          <p:cNvPr id="6" name="Marcador de texto 5">
            <a:extLst>
              <a:ext uri="{FF2B5EF4-FFF2-40B4-BE49-F238E27FC236}">
                <a16:creationId xmlns:a16="http://schemas.microsoft.com/office/drawing/2014/main" id="{6C9C27D3-6247-4E9F-9436-160E1CE75292}"/>
              </a:ext>
            </a:extLst>
          </p:cNvPr>
          <p:cNvSpPr>
            <a:spLocks noGrp="1"/>
          </p:cNvSpPr>
          <p:nvPr>
            <p:ph type="body" sz="quarter" idx="13"/>
          </p:nvPr>
        </p:nvSpPr>
        <p:spPr/>
        <p:txBody>
          <a:bodyPr/>
          <a:lstStyle/>
          <a:p>
            <a:r>
              <a:rPr lang="es-ES" dirty="0"/>
              <a:t>Mean Shift</a:t>
            </a:r>
          </a:p>
          <a:p>
            <a:endParaRPr lang="es-ES" dirty="0"/>
          </a:p>
        </p:txBody>
      </p:sp>
      <p:sp>
        <p:nvSpPr>
          <p:cNvPr id="8" name="Rectángulo 7">
            <a:extLst>
              <a:ext uri="{FF2B5EF4-FFF2-40B4-BE49-F238E27FC236}">
                <a16:creationId xmlns:a16="http://schemas.microsoft.com/office/drawing/2014/main" id="{860C8A56-41EB-4E80-AB53-876FA7F4C9A3}"/>
              </a:ext>
            </a:extLst>
          </p:cNvPr>
          <p:cNvSpPr/>
          <p:nvPr/>
        </p:nvSpPr>
        <p:spPr>
          <a:xfrm>
            <a:off x="708660" y="1508676"/>
            <a:ext cx="10774680" cy="3539430"/>
          </a:xfrm>
          <a:prstGeom prst="rect">
            <a:avLst/>
          </a:prstGeom>
        </p:spPr>
        <p:txBody>
          <a:bodyPr wrap="square">
            <a:spAutoFit/>
          </a:bodyPr>
          <a:lstStyle/>
          <a:p>
            <a:pPr algn="ctr"/>
            <a:r>
              <a:rPr lang="en-US" sz="2800" b="1" dirty="0">
                <a:latin typeface="Helvetica" pitchFamily="2" charset="0"/>
              </a:rPr>
              <a:t>Mean Shift</a:t>
            </a:r>
          </a:p>
          <a:p>
            <a:endParaRPr lang="es-ES" sz="2800" dirty="0">
              <a:latin typeface="Helvetica" pitchFamily="2" charset="0"/>
            </a:endParaRPr>
          </a:p>
          <a:p>
            <a:endParaRPr lang="es-ES" sz="2800" dirty="0">
              <a:latin typeface="Helvetica" pitchFamily="2" charset="0"/>
            </a:endParaRPr>
          </a:p>
          <a:p>
            <a:r>
              <a:rPr lang="es-ES" sz="2800" dirty="0">
                <a:latin typeface="Helvetica" pitchFamily="2" charset="0"/>
              </a:rPr>
              <a:t>Mean Shift es un algoritmo de </a:t>
            </a:r>
            <a:r>
              <a:rPr lang="es-ES" sz="2800" dirty="0" err="1">
                <a:latin typeface="Helvetica" pitchFamily="2" charset="0"/>
              </a:rPr>
              <a:t>clustering</a:t>
            </a:r>
            <a:r>
              <a:rPr lang="es-ES" sz="2800" dirty="0">
                <a:latin typeface="Helvetica" pitchFamily="2" charset="0"/>
              </a:rPr>
              <a:t> basado en la densidad.</a:t>
            </a:r>
          </a:p>
          <a:p>
            <a:endParaRPr lang="es-ES" sz="2800" dirty="0">
              <a:latin typeface="Helvetica" pitchFamily="2" charset="0"/>
            </a:endParaRPr>
          </a:p>
          <a:p>
            <a:pPr algn="just"/>
            <a:r>
              <a:rPr lang="es-ES" sz="2800" dirty="0">
                <a:latin typeface="Helvetica" pitchFamily="2" charset="0"/>
              </a:rPr>
              <a:t>La formación de grupos se alcanza a través del desplazamiento cada punto al centro de masa correspondiente de su vecindario.</a:t>
            </a:r>
          </a:p>
          <a:p>
            <a:endParaRPr lang="es-ES" sz="2800" dirty="0">
              <a:latin typeface="Helvetica" pitchFamily="2" charset="0"/>
            </a:endParaRPr>
          </a:p>
        </p:txBody>
      </p:sp>
    </p:spTree>
    <p:extLst>
      <p:ext uri="{BB962C8B-B14F-4D97-AF65-F5344CB8AC3E}">
        <p14:creationId xmlns:p14="http://schemas.microsoft.com/office/powerpoint/2010/main" val="4273454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7F6C02-2016-4FBF-99F8-907282104468}"/>
              </a:ext>
            </a:extLst>
          </p:cNvPr>
          <p:cNvSpPr>
            <a:spLocks noGrp="1"/>
          </p:cNvSpPr>
          <p:nvPr>
            <p:ph type="title"/>
          </p:nvPr>
        </p:nvSpPr>
        <p:spPr/>
        <p:txBody>
          <a:bodyPr/>
          <a:lstStyle/>
          <a:p>
            <a:r>
              <a:rPr lang="es-ES" dirty="0"/>
              <a:t>Agrupamientos basados en Densidad</a:t>
            </a:r>
          </a:p>
        </p:txBody>
      </p:sp>
      <p:sp>
        <p:nvSpPr>
          <p:cNvPr id="3" name="Marcador de contenido 2">
            <a:extLst>
              <a:ext uri="{FF2B5EF4-FFF2-40B4-BE49-F238E27FC236}">
                <a16:creationId xmlns:a16="http://schemas.microsoft.com/office/drawing/2014/main" id="{AA425BB2-DBAC-45B4-979D-6A1565EC5762}"/>
              </a:ext>
            </a:extLst>
          </p:cNvPr>
          <p:cNvSpPr>
            <a:spLocks noGrp="1"/>
          </p:cNvSpPr>
          <p:nvPr>
            <p:ph idx="1"/>
          </p:nvPr>
        </p:nvSpPr>
        <p:spPr/>
        <p:txBody>
          <a:bodyPr/>
          <a:lstStyle/>
          <a:p>
            <a:endParaRPr lang="es-ES" dirty="0"/>
          </a:p>
        </p:txBody>
      </p:sp>
      <p:sp>
        <p:nvSpPr>
          <p:cNvPr id="4" name="Marcador de pie de página 3">
            <a:extLst>
              <a:ext uri="{FF2B5EF4-FFF2-40B4-BE49-F238E27FC236}">
                <a16:creationId xmlns:a16="http://schemas.microsoft.com/office/drawing/2014/main" id="{C89B043B-ED8C-4D3D-AA50-F86E636F633E}"/>
              </a:ext>
            </a:extLst>
          </p:cNvPr>
          <p:cNvSpPr>
            <a:spLocks noGrp="1"/>
          </p:cNvSpPr>
          <p:nvPr>
            <p:ph type="ftr" sz="quarter" idx="11"/>
          </p:nvPr>
        </p:nvSpPr>
        <p:spPr/>
        <p:txBody>
          <a:bodyPr/>
          <a:lstStyle/>
          <a:p>
            <a:r>
              <a:rPr lang="es-ES"/>
              <a:t>Máster en Robótica y Sistemas Inteligentes</a:t>
            </a:r>
            <a:endParaRPr lang="es-ES" dirty="0"/>
          </a:p>
        </p:txBody>
      </p:sp>
      <p:sp>
        <p:nvSpPr>
          <p:cNvPr id="5" name="Marcador de número de diapositiva 4">
            <a:extLst>
              <a:ext uri="{FF2B5EF4-FFF2-40B4-BE49-F238E27FC236}">
                <a16:creationId xmlns:a16="http://schemas.microsoft.com/office/drawing/2014/main" id="{49CF1373-E977-4962-A6DD-E3E825273198}"/>
              </a:ext>
            </a:extLst>
          </p:cNvPr>
          <p:cNvSpPr>
            <a:spLocks noGrp="1"/>
          </p:cNvSpPr>
          <p:nvPr>
            <p:ph type="sldNum" sz="quarter" idx="12"/>
          </p:nvPr>
        </p:nvSpPr>
        <p:spPr/>
        <p:txBody>
          <a:bodyPr/>
          <a:lstStyle/>
          <a:p>
            <a:fld id="{7C51361C-AF87-194C-B798-ECB5840BEEDE}" type="slidenum">
              <a:rPr lang="es-ES" smtClean="0"/>
              <a:pPr/>
              <a:t>37</a:t>
            </a:fld>
            <a:r>
              <a:rPr lang="es-ES"/>
              <a:t> de XX</a:t>
            </a:r>
            <a:endParaRPr lang="es-ES" dirty="0"/>
          </a:p>
        </p:txBody>
      </p:sp>
      <p:sp>
        <p:nvSpPr>
          <p:cNvPr id="6" name="Marcador de texto 5">
            <a:extLst>
              <a:ext uri="{FF2B5EF4-FFF2-40B4-BE49-F238E27FC236}">
                <a16:creationId xmlns:a16="http://schemas.microsoft.com/office/drawing/2014/main" id="{DE7F025C-9B6B-46CD-A193-1B642AF7D13A}"/>
              </a:ext>
            </a:extLst>
          </p:cNvPr>
          <p:cNvSpPr>
            <a:spLocks noGrp="1"/>
          </p:cNvSpPr>
          <p:nvPr>
            <p:ph type="body" sz="quarter" idx="13"/>
          </p:nvPr>
        </p:nvSpPr>
        <p:spPr/>
        <p:txBody>
          <a:bodyPr/>
          <a:lstStyle/>
          <a:p>
            <a:r>
              <a:rPr lang="es-ES" dirty="0"/>
              <a:t>Mean-Shift: Elección del Ancho de banda</a:t>
            </a:r>
          </a:p>
        </p:txBody>
      </p:sp>
      <p:pic>
        <p:nvPicPr>
          <p:cNvPr id="7" name="Imagen 6">
            <a:extLst>
              <a:ext uri="{FF2B5EF4-FFF2-40B4-BE49-F238E27FC236}">
                <a16:creationId xmlns:a16="http://schemas.microsoft.com/office/drawing/2014/main" id="{55728C89-57BD-4333-845B-1416EB773982}"/>
              </a:ext>
            </a:extLst>
          </p:cNvPr>
          <p:cNvPicPr>
            <a:picLocks noChangeAspect="1"/>
          </p:cNvPicPr>
          <p:nvPr/>
        </p:nvPicPr>
        <p:blipFill>
          <a:blip r:embed="rId2"/>
          <a:stretch>
            <a:fillRect/>
          </a:stretch>
        </p:blipFill>
        <p:spPr>
          <a:xfrm>
            <a:off x="947956" y="2590545"/>
            <a:ext cx="4404220" cy="3090461"/>
          </a:xfrm>
          <a:prstGeom prst="rect">
            <a:avLst/>
          </a:prstGeom>
        </p:spPr>
      </p:pic>
      <p:pic>
        <p:nvPicPr>
          <p:cNvPr id="8" name="Imagen 7">
            <a:extLst>
              <a:ext uri="{FF2B5EF4-FFF2-40B4-BE49-F238E27FC236}">
                <a16:creationId xmlns:a16="http://schemas.microsoft.com/office/drawing/2014/main" id="{2C881450-593F-4EF8-BC04-599F79055588}"/>
              </a:ext>
            </a:extLst>
          </p:cNvPr>
          <p:cNvPicPr>
            <a:picLocks noChangeAspect="1"/>
          </p:cNvPicPr>
          <p:nvPr/>
        </p:nvPicPr>
        <p:blipFill>
          <a:blip r:embed="rId3"/>
          <a:stretch>
            <a:fillRect/>
          </a:stretch>
        </p:blipFill>
        <p:spPr>
          <a:xfrm>
            <a:off x="6579721" y="2456063"/>
            <a:ext cx="4243899" cy="3090461"/>
          </a:xfrm>
          <a:prstGeom prst="rect">
            <a:avLst/>
          </a:prstGeom>
        </p:spPr>
      </p:pic>
    </p:spTree>
    <p:extLst>
      <p:ext uri="{BB962C8B-B14F-4D97-AF65-F5344CB8AC3E}">
        <p14:creationId xmlns:p14="http://schemas.microsoft.com/office/powerpoint/2010/main" val="25564243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FD23B1-8B52-4787-A6F3-1CCCEF473CC1}"/>
              </a:ext>
            </a:extLst>
          </p:cNvPr>
          <p:cNvSpPr>
            <a:spLocks noGrp="1"/>
          </p:cNvSpPr>
          <p:nvPr>
            <p:ph type="title"/>
          </p:nvPr>
        </p:nvSpPr>
        <p:spPr/>
        <p:txBody>
          <a:bodyPr/>
          <a:lstStyle/>
          <a:p>
            <a:r>
              <a:rPr lang="es-ES" dirty="0"/>
              <a:t>Agrupación</a:t>
            </a:r>
          </a:p>
        </p:txBody>
      </p:sp>
      <p:sp>
        <p:nvSpPr>
          <p:cNvPr id="6" name="Marcador de texto 5">
            <a:extLst>
              <a:ext uri="{FF2B5EF4-FFF2-40B4-BE49-F238E27FC236}">
                <a16:creationId xmlns:a16="http://schemas.microsoft.com/office/drawing/2014/main" id="{6C9C27D3-6247-4E9F-9436-160E1CE75292}"/>
              </a:ext>
            </a:extLst>
          </p:cNvPr>
          <p:cNvSpPr>
            <a:spLocks noGrp="1"/>
          </p:cNvSpPr>
          <p:nvPr>
            <p:ph type="body" sz="quarter" idx="13"/>
          </p:nvPr>
        </p:nvSpPr>
        <p:spPr/>
        <p:txBody>
          <a:bodyPr/>
          <a:lstStyle/>
          <a:p>
            <a:r>
              <a:rPr lang="es-ES" dirty="0"/>
              <a:t>Mean Shift: Aplicaciones</a:t>
            </a:r>
          </a:p>
          <a:p>
            <a:endParaRPr lang="es-ES" dirty="0"/>
          </a:p>
        </p:txBody>
      </p:sp>
      <p:sp>
        <p:nvSpPr>
          <p:cNvPr id="4" name="Marcador de pie de página 3">
            <a:extLst>
              <a:ext uri="{FF2B5EF4-FFF2-40B4-BE49-F238E27FC236}">
                <a16:creationId xmlns:a16="http://schemas.microsoft.com/office/drawing/2014/main" id="{61AB9386-DF46-4219-A599-7F60C63A61B0}"/>
              </a:ext>
            </a:extLst>
          </p:cNvPr>
          <p:cNvSpPr>
            <a:spLocks noGrp="1"/>
          </p:cNvSpPr>
          <p:nvPr>
            <p:ph type="ftr" sz="quarter" idx="11"/>
          </p:nvPr>
        </p:nvSpPr>
        <p:spPr/>
        <p:txBody>
          <a:bodyPr/>
          <a:lstStyle/>
          <a:p>
            <a:r>
              <a:rPr lang="es-ES"/>
              <a:t>Máster en Robótica y Sistemas Inteligentes</a:t>
            </a:r>
            <a:endParaRPr lang="es-ES" dirty="0"/>
          </a:p>
        </p:txBody>
      </p:sp>
      <p:sp>
        <p:nvSpPr>
          <p:cNvPr id="5" name="Marcador de número de diapositiva 4">
            <a:extLst>
              <a:ext uri="{FF2B5EF4-FFF2-40B4-BE49-F238E27FC236}">
                <a16:creationId xmlns:a16="http://schemas.microsoft.com/office/drawing/2014/main" id="{E4744A52-C644-4810-960B-AA3E58D2E021}"/>
              </a:ext>
            </a:extLst>
          </p:cNvPr>
          <p:cNvSpPr>
            <a:spLocks noGrp="1"/>
          </p:cNvSpPr>
          <p:nvPr>
            <p:ph type="sldNum" sz="quarter" idx="12"/>
          </p:nvPr>
        </p:nvSpPr>
        <p:spPr/>
        <p:txBody>
          <a:bodyPr/>
          <a:lstStyle/>
          <a:p>
            <a:fld id="{7C51361C-AF87-194C-B798-ECB5840BEEDE}" type="slidenum">
              <a:rPr lang="es-ES" smtClean="0"/>
              <a:pPr/>
              <a:t>38</a:t>
            </a:fld>
            <a:r>
              <a:rPr lang="es-ES" dirty="0"/>
              <a:t> de 27</a:t>
            </a:r>
          </a:p>
        </p:txBody>
      </p:sp>
      <p:pic>
        <p:nvPicPr>
          <p:cNvPr id="7" name="Imagen 6">
            <a:extLst>
              <a:ext uri="{FF2B5EF4-FFF2-40B4-BE49-F238E27FC236}">
                <a16:creationId xmlns:a16="http://schemas.microsoft.com/office/drawing/2014/main" id="{5DCB2609-4D24-4836-9ADA-5C0F0A7E68C8}"/>
              </a:ext>
            </a:extLst>
          </p:cNvPr>
          <p:cNvPicPr>
            <a:picLocks noChangeAspect="1"/>
          </p:cNvPicPr>
          <p:nvPr/>
        </p:nvPicPr>
        <p:blipFill rotWithShape="1">
          <a:blip r:embed="rId2"/>
          <a:srcRect l="39063" t="20854" r="42734" b="46528"/>
          <a:stretch/>
        </p:blipFill>
        <p:spPr>
          <a:xfrm>
            <a:off x="1647825" y="1918497"/>
            <a:ext cx="3086100" cy="3110624"/>
          </a:xfrm>
          <a:prstGeom prst="rect">
            <a:avLst/>
          </a:prstGeom>
        </p:spPr>
      </p:pic>
      <p:pic>
        <p:nvPicPr>
          <p:cNvPr id="8" name="Imagen 7">
            <a:extLst>
              <a:ext uri="{FF2B5EF4-FFF2-40B4-BE49-F238E27FC236}">
                <a16:creationId xmlns:a16="http://schemas.microsoft.com/office/drawing/2014/main" id="{586CFFCB-1B82-43A5-8519-00D91298B1A9}"/>
              </a:ext>
            </a:extLst>
          </p:cNvPr>
          <p:cNvPicPr>
            <a:picLocks noChangeAspect="1"/>
          </p:cNvPicPr>
          <p:nvPr/>
        </p:nvPicPr>
        <p:blipFill rotWithShape="1">
          <a:blip r:embed="rId2"/>
          <a:srcRect l="50000" t="55832" r="31484" b="11945"/>
          <a:stretch/>
        </p:blipFill>
        <p:spPr>
          <a:xfrm>
            <a:off x="7200900" y="2008130"/>
            <a:ext cx="3086100" cy="3020991"/>
          </a:xfrm>
          <a:prstGeom prst="rect">
            <a:avLst/>
          </a:prstGeom>
        </p:spPr>
      </p:pic>
      <p:sp>
        <p:nvSpPr>
          <p:cNvPr id="9" name="CuadroTexto 8">
            <a:extLst>
              <a:ext uri="{FF2B5EF4-FFF2-40B4-BE49-F238E27FC236}">
                <a16:creationId xmlns:a16="http://schemas.microsoft.com/office/drawing/2014/main" id="{D2F34B7E-B809-45A8-BB5C-516F68F0F7E7}"/>
              </a:ext>
            </a:extLst>
          </p:cNvPr>
          <p:cNvSpPr txBox="1"/>
          <p:nvPr/>
        </p:nvSpPr>
        <p:spPr>
          <a:xfrm>
            <a:off x="2343150" y="5057696"/>
            <a:ext cx="1636666" cy="369332"/>
          </a:xfrm>
          <a:prstGeom prst="rect">
            <a:avLst/>
          </a:prstGeom>
          <a:noFill/>
        </p:spPr>
        <p:txBody>
          <a:bodyPr wrap="none" rtlCol="0">
            <a:spAutoFit/>
          </a:bodyPr>
          <a:lstStyle/>
          <a:p>
            <a:r>
              <a:rPr lang="es-ES" dirty="0"/>
              <a:t>Imagen original</a:t>
            </a:r>
          </a:p>
        </p:txBody>
      </p:sp>
      <p:sp>
        <p:nvSpPr>
          <p:cNvPr id="10" name="CuadroTexto 9">
            <a:extLst>
              <a:ext uri="{FF2B5EF4-FFF2-40B4-BE49-F238E27FC236}">
                <a16:creationId xmlns:a16="http://schemas.microsoft.com/office/drawing/2014/main" id="{E7F43772-F759-4870-9572-994AE10BEFA0}"/>
              </a:ext>
            </a:extLst>
          </p:cNvPr>
          <p:cNvSpPr txBox="1"/>
          <p:nvPr/>
        </p:nvSpPr>
        <p:spPr>
          <a:xfrm>
            <a:off x="8286750" y="5057696"/>
            <a:ext cx="1194558" cy="369332"/>
          </a:xfrm>
          <a:prstGeom prst="rect">
            <a:avLst/>
          </a:prstGeom>
          <a:noFill/>
        </p:spPr>
        <p:txBody>
          <a:bodyPr wrap="none" rtlCol="0">
            <a:spAutoFit/>
          </a:bodyPr>
          <a:lstStyle/>
          <a:p>
            <a:r>
              <a:rPr lang="es-ES" dirty="0"/>
              <a:t>Mean shift</a:t>
            </a:r>
          </a:p>
        </p:txBody>
      </p:sp>
      <p:sp>
        <p:nvSpPr>
          <p:cNvPr id="12" name="CuadroTexto 11">
            <a:extLst>
              <a:ext uri="{FF2B5EF4-FFF2-40B4-BE49-F238E27FC236}">
                <a16:creationId xmlns:a16="http://schemas.microsoft.com/office/drawing/2014/main" id="{2BD33F00-055A-4AA0-853C-698CC1DFEF8A}"/>
              </a:ext>
            </a:extLst>
          </p:cNvPr>
          <p:cNvSpPr txBox="1"/>
          <p:nvPr/>
        </p:nvSpPr>
        <p:spPr>
          <a:xfrm>
            <a:off x="4647156" y="5584269"/>
            <a:ext cx="6533520" cy="369332"/>
          </a:xfrm>
          <a:prstGeom prst="rect">
            <a:avLst/>
          </a:prstGeom>
          <a:noFill/>
        </p:spPr>
        <p:txBody>
          <a:bodyPr wrap="none" rtlCol="0">
            <a:spAutoFit/>
          </a:bodyPr>
          <a:lstStyle/>
          <a:p>
            <a:r>
              <a:rPr lang="es-ES" dirty="0"/>
              <a:t>Demo: https://ipolcore.ipol.im/demo/clientApp/demo.html?id=255</a:t>
            </a:r>
          </a:p>
        </p:txBody>
      </p:sp>
    </p:spTree>
    <p:extLst>
      <p:ext uri="{BB962C8B-B14F-4D97-AF65-F5344CB8AC3E}">
        <p14:creationId xmlns:p14="http://schemas.microsoft.com/office/powerpoint/2010/main" val="30752142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FD23B1-8B52-4787-A6F3-1CCCEF473CC1}"/>
              </a:ext>
            </a:extLst>
          </p:cNvPr>
          <p:cNvSpPr>
            <a:spLocks noGrp="1"/>
          </p:cNvSpPr>
          <p:nvPr>
            <p:ph type="title"/>
          </p:nvPr>
        </p:nvSpPr>
        <p:spPr/>
        <p:txBody>
          <a:bodyPr/>
          <a:lstStyle/>
          <a:p>
            <a:r>
              <a:rPr lang="es-ES" dirty="0"/>
              <a:t>Agrupación</a:t>
            </a:r>
          </a:p>
        </p:txBody>
      </p:sp>
      <p:sp>
        <p:nvSpPr>
          <p:cNvPr id="6" name="Marcador de texto 5">
            <a:extLst>
              <a:ext uri="{FF2B5EF4-FFF2-40B4-BE49-F238E27FC236}">
                <a16:creationId xmlns:a16="http://schemas.microsoft.com/office/drawing/2014/main" id="{6C9C27D3-6247-4E9F-9436-160E1CE75292}"/>
              </a:ext>
            </a:extLst>
          </p:cNvPr>
          <p:cNvSpPr>
            <a:spLocks noGrp="1"/>
          </p:cNvSpPr>
          <p:nvPr>
            <p:ph type="body" sz="quarter" idx="13"/>
          </p:nvPr>
        </p:nvSpPr>
        <p:spPr/>
        <p:txBody>
          <a:bodyPr/>
          <a:lstStyle/>
          <a:p>
            <a:r>
              <a:rPr lang="es-ES" dirty="0"/>
              <a:t>Mean Shift: Aplicaciones</a:t>
            </a:r>
          </a:p>
          <a:p>
            <a:endParaRPr lang="es-ES" dirty="0"/>
          </a:p>
        </p:txBody>
      </p:sp>
      <p:sp>
        <p:nvSpPr>
          <p:cNvPr id="4" name="Marcador de pie de página 3">
            <a:extLst>
              <a:ext uri="{FF2B5EF4-FFF2-40B4-BE49-F238E27FC236}">
                <a16:creationId xmlns:a16="http://schemas.microsoft.com/office/drawing/2014/main" id="{61AB9386-DF46-4219-A599-7F60C63A61B0}"/>
              </a:ext>
            </a:extLst>
          </p:cNvPr>
          <p:cNvSpPr>
            <a:spLocks noGrp="1"/>
          </p:cNvSpPr>
          <p:nvPr>
            <p:ph type="ftr" sz="quarter" idx="11"/>
          </p:nvPr>
        </p:nvSpPr>
        <p:spPr/>
        <p:txBody>
          <a:bodyPr/>
          <a:lstStyle/>
          <a:p>
            <a:r>
              <a:rPr lang="es-ES"/>
              <a:t>Máster en Robótica y Sistemas Inteligentes</a:t>
            </a:r>
            <a:endParaRPr lang="es-ES" dirty="0"/>
          </a:p>
        </p:txBody>
      </p:sp>
      <p:sp>
        <p:nvSpPr>
          <p:cNvPr id="5" name="Marcador de número de diapositiva 4">
            <a:extLst>
              <a:ext uri="{FF2B5EF4-FFF2-40B4-BE49-F238E27FC236}">
                <a16:creationId xmlns:a16="http://schemas.microsoft.com/office/drawing/2014/main" id="{E4744A52-C644-4810-960B-AA3E58D2E021}"/>
              </a:ext>
            </a:extLst>
          </p:cNvPr>
          <p:cNvSpPr>
            <a:spLocks noGrp="1"/>
          </p:cNvSpPr>
          <p:nvPr>
            <p:ph type="sldNum" sz="quarter" idx="12"/>
          </p:nvPr>
        </p:nvSpPr>
        <p:spPr/>
        <p:txBody>
          <a:bodyPr/>
          <a:lstStyle/>
          <a:p>
            <a:fld id="{7C51361C-AF87-194C-B798-ECB5840BEEDE}" type="slidenum">
              <a:rPr lang="es-ES" smtClean="0"/>
              <a:pPr/>
              <a:t>39</a:t>
            </a:fld>
            <a:r>
              <a:rPr lang="es-ES" dirty="0"/>
              <a:t> de 27</a:t>
            </a:r>
          </a:p>
        </p:txBody>
      </p:sp>
      <p:sp>
        <p:nvSpPr>
          <p:cNvPr id="9" name="CuadroTexto 8">
            <a:extLst>
              <a:ext uri="{FF2B5EF4-FFF2-40B4-BE49-F238E27FC236}">
                <a16:creationId xmlns:a16="http://schemas.microsoft.com/office/drawing/2014/main" id="{D2F34B7E-B809-45A8-BB5C-516F68F0F7E7}"/>
              </a:ext>
            </a:extLst>
          </p:cNvPr>
          <p:cNvSpPr txBox="1"/>
          <p:nvPr/>
        </p:nvSpPr>
        <p:spPr>
          <a:xfrm>
            <a:off x="2571750" y="4688364"/>
            <a:ext cx="1636666" cy="369332"/>
          </a:xfrm>
          <a:prstGeom prst="rect">
            <a:avLst/>
          </a:prstGeom>
          <a:noFill/>
        </p:spPr>
        <p:txBody>
          <a:bodyPr wrap="none" rtlCol="0">
            <a:spAutoFit/>
          </a:bodyPr>
          <a:lstStyle/>
          <a:p>
            <a:r>
              <a:rPr lang="es-ES" dirty="0"/>
              <a:t>Imagen original</a:t>
            </a:r>
          </a:p>
        </p:txBody>
      </p:sp>
      <p:sp>
        <p:nvSpPr>
          <p:cNvPr id="10" name="CuadroTexto 9">
            <a:extLst>
              <a:ext uri="{FF2B5EF4-FFF2-40B4-BE49-F238E27FC236}">
                <a16:creationId xmlns:a16="http://schemas.microsoft.com/office/drawing/2014/main" id="{E7F43772-F759-4870-9572-994AE10BEFA0}"/>
              </a:ext>
            </a:extLst>
          </p:cNvPr>
          <p:cNvSpPr txBox="1"/>
          <p:nvPr/>
        </p:nvSpPr>
        <p:spPr>
          <a:xfrm>
            <a:off x="8286750" y="5057696"/>
            <a:ext cx="1194558" cy="369332"/>
          </a:xfrm>
          <a:prstGeom prst="rect">
            <a:avLst/>
          </a:prstGeom>
          <a:noFill/>
        </p:spPr>
        <p:txBody>
          <a:bodyPr wrap="none" rtlCol="0">
            <a:spAutoFit/>
          </a:bodyPr>
          <a:lstStyle/>
          <a:p>
            <a:r>
              <a:rPr lang="es-ES" dirty="0"/>
              <a:t>Mean shift</a:t>
            </a:r>
          </a:p>
        </p:txBody>
      </p:sp>
      <p:pic>
        <p:nvPicPr>
          <p:cNvPr id="11" name="Imagen 10">
            <a:extLst>
              <a:ext uri="{FF2B5EF4-FFF2-40B4-BE49-F238E27FC236}">
                <a16:creationId xmlns:a16="http://schemas.microsoft.com/office/drawing/2014/main" id="{E0A772F9-67EB-464D-BB56-F14AE5C6CB02}"/>
              </a:ext>
            </a:extLst>
          </p:cNvPr>
          <p:cNvPicPr>
            <a:picLocks noChangeAspect="1"/>
          </p:cNvPicPr>
          <p:nvPr/>
        </p:nvPicPr>
        <p:blipFill rotWithShape="1">
          <a:blip r:embed="rId2"/>
          <a:srcRect l="19922" t="27975" r="54766" b="26251"/>
          <a:stretch/>
        </p:blipFill>
        <p:spPr>
          <a:xfrm>
            <a:off x="2124076" y="2226508"/>
            <a:ext cx="2364303" cy="2404984"/>
          </a:xfrm>
          <a:prstGeom prst="rect">
            <a:avLst/>
          </a:prstGeom>
        </p:spPr>
      </p:pic>
      <p:pic>
        <p:nvPicPr>
          <p:cNvPr id="12" name="Imagen 11">
            <a:extLst>
              <a:ext uri="{FF2B5EF4-FFF2-40B4-BE49-F238E27FC236}">
                <a16:creationId xmlns:a16="http://schemas.microsoft.com/office/drawing/2014/main" id="{9F49BEDB-4ADB-4315-BBE2-5EA084E40157}"/>
              </a:ext>
            </a:extLst>
          </p:cNvPr>
          <p:cNvPicPr>
            <a:picLocks noChangeAspect="1"/>
          </p:cNvPicPr>
          <p:nvPr/>
        </p:nvPicPr>
        <p:blipFill rotWithShape="1">
          <a:blip r:embed="rId3"/>
          <a:srcRect l="48542" t="41297" r="29735" b="20865"/>
          <a:stretch/>
        </p:blipFill>
        <p:spPr>
          <a:xfrm>
            <a:off x="7703623" y="2168666"/>
            <a:ext cx="2648513" cy="2594928"/>
          </a:xfrm>
          <a:prstGeom prst="rect">
            <a:avLst/>
          </a:prstGeom>
        </p:spPr>
      </p:pic>
      <p:sp>
        <p:nvSpPr>
          <p:cNvPr id="13" name="CuadroTexto 12">
            <a:extLst>
              <a:ext uri="{FF2B5EF4-FFF2-40B4-BE49-F238E27FC236}">
                <a16:creationId xmlns:a16="http://schemas.microsoft.com/office/drawing/2014/main" id="{B469AB0C-FEAC-4878-A975-FB26318C8464}"/>
              </a:ext>
            </a:extLst>
          </p:cNvPr>
          <p:cNvSpPr txBox="1"/>
          <p:nvPr/>
        </p:nvSpPr>
        <p:spPr>
          <a:xfrm>
            <a:off x="4647156" y="5584269"/>
            <a:ext cx="6533520" cy="369332"/>
          </a:xfrm>
          <a:prstGeom prst="rect">
            <a:avLst/>
          </a:prstGeom>
          <a:noFill/>
        </p:spPr>
        <p:txBody>
          <a:bodyPr wrap="none" rtlCol="0">
            <a:spAutoFit/>
          </a:bodyPr>
          <a:lstStyle/>
          <a:p>
            <a:r>
              <a:rPr lang="es-ES" dirty="0"/>
              <a:t>Demo: https://ipolcore.ipol.im/demo/clientApp/demo.html?id=255</a:t>
            </a:r>
          </a:p>
        </p:txBody>
      </p:sp>
    </p:spTree>
    <p:extLst>
      <p:ext uri="{BB962C8B-B14F-4D97-AF65-F5344CB8AC3E}">
        <p14:creationId xmlns:p14="http://schemas.microsoft.com/office/powerpoint/2010/main" val="426978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25E3AB-E143-FB45-BB00-8EE7BD34226C}"/>
              </a:ext>
            </a:extLst>
          </p:cNvPr>
          <p:cNvSpPr>
            <a:spLocks noGrp="1"/>
          </p:cNvSpPr>
          <p:nvPr>
            <p:ph type="title"/>
          </p:nvPr>
        </p:nvSpPr>
        <p:spPr/>
        <p:txBody>
          <a:bodyPr>
            <a:normAutofit/>
          </a:bodyPr>
          <a:lstStyle/>
          <a:p>
            <a:r>
              <a:rPr lang="es-ES" dirty="0"/>
              <a:t>¿Qué es la Inteligencia Artificial?</a:t>
            </a:r>
          </a:p>
        </p:txBody>
      </p:sp>
      <p:sp>
        <p:nvSpPr>
          <p:cNvPr id="3" name="Marcador de contenido 2">
            <a:extLst>
              <a:ext uri="{FF2B5EF4-FFF2-40B4-BE49-F238E27FC236}">
                <a16:creationId xmlns:a16="http://schemas.microsoft.com/office/drawing/2014/main" id="{A42AB577-0759-914E-BE1C-BDA8AFFF183C}"/>
              </a:ext>
            </a:extLst>
          </p:cNvPr>
          <p:cNvSpPr>
            <a:spLocks noGrp="1"/>
          </p:cNvSpPr>
          <p:nvPr>
            <p:ph idx="1"/>
          </p:nvPr>
        </p:nvSpPr>
        <p:spPr/>
        <p:txBody>
          <a:bodyPr>
            <a:normAutofit/>
          </a:bodyPr>
          <a:lstStyle/>
          <a:p>
            <a:pPr algn="just"/>
            <a:r>
              <a:rPr lang="es-ES" sz="1800" dirty="0">
                <a:solidFill>
                  <a:srgbClr val="000000"/>
                </a:solidFill>
                <a:latin typeface="Arial"/>
                <a:cs typeface="Arial"/>
                <a:sym typeface="Arial"/>
              </a:rPr>
              <a:t>Por este motivo, se define como </a:t>
            </a:r>
            <a:r>
              <a:rPr lang="es-ES" sz="1800" b="1" dirty="0">
                <a:solidFill>
                  <a:srgbClr val="000000"/>
                </a:solidFill>
                <a:latin typeface="Arial"/>
                <a:cs typeface="Arial"/>
                <a:sym typeface="Arial"/>
              </a:rPr>
              <a:t>IA débil o estrecha </a:t>
            </a:r>
            <a:r>
              <a:rPr lang="es-ES" sz="1800" dirty="0">
                <a:solidFill>
                  <a:srgbClr val="000000"/>
                </a:solidFill>
                <a:latin typeface="Arial"/>
                <a:cs typeface="Arial"/>
                <a:sym typeface="Arial"/>
              </a:rPr>
              <a:t>aquella inteligencia diseñada específicamente para un propósito concreto. Este modelo de IA ha demostrado ser increíblemente eficiente tratando grandes volúmenes de datos y encontrando soluciones automatizadas en contextos muy delimitados.</a:t>
            </a:r>
          </a:p>
          <a:p>
            <a:pPr algn="just"/>
            <a:endParaRPr lang="es-ES" sz="1800" dirty="0">
              <a:solidFill>
                <a:srgbClr val="000000"/>
              </a:solidFill>
              <a:latin typeface="Arial"/>
              <a:cs typeface="Arial"/>
              <a:sym typeface="Arial"/>
            </a:endParaRPr>
          </a:p>
          <a:p>
            <a:pPr algn="just"/>
            <a:r>
              <a:rPr lang="es-ES" sz="1800" dirty="0">
                <a:solidFill>
                  <a:srgbClr val="000000"/>
                </a:solidFill>
                <a:latin typeface="Arial"/>
                <a:cs typeface="Arial"/>
                <a:sym typeface="Arial"/>
              </a:rPr>
              <a:t>El hecho de que reciba el nombre de IA débil no quiere decir que no posea gran valor para resolver tareas complejas sino que su uso tiene un contexto limitado.</a:t>
            </a:r>
          </a:p>
          <a:p>
            <a:pPr algn="just"/>
            <a:endParaRPr lang="es-ES" sz="1800" dirty="0">
              <a:solidFill>
                <a:srgbClr val="000000"/>
              </a:solidFill>
              <a:latin typeface="Arial"/>
              <a:cs typeface="Arial"/>
              <a:sym typeface="Arial"/>
            </a:endParaRPr>
          </a:p>
          <a:p>
            <a:pPr algn="just"/>
            <a:r>
              <a:rPr lang="es-ES" sz="1800" dirty="0">
                <a:solidFill>
                  <a:srgbClr val="000000"/>
                </a:solidFill>
                <a:latin typeface="Arial"/>
                <a:cs typeface="Arial"/>
                <a:sym typeface="Arial"/>
              </a:rPr>
              <a:t>No obstante, hay ciertos problemas en los que por su naturaleza, una delimitación de su alcance estaría comprometiendo la obtención de resultados satisfactorios (</a:t>
            </a:r>
            <a:r>
              <a:rPr lang="es-ES" sz="1800" dirty="0" err="1">
                <a:solidFill>
                  <a:srgbClr val="000000"/>
                </a:solidFill>
                <a:latin typeface="Arial"/>
                <a:cs typeface="Arial"/>
                <a:sym typeface="Arial"/>
              </a:rPr>
              <a:t>bots</a:t>
            </a:r>
            <a:r>
              <a:rPr lang="es-ES" sz="1800" dirty="0">
                <a:solidFill>
                  <a:srgbClr val="000000"/>
                </a:solidFill>
                <a:latin typeface="Arial"/>
                <a:cs typeface="Arial"/>
                <a:sym typeface="Arial"/>
              </a:rPr>
              <a:t> conversacionales, juicios automáticos, conducción autónoma).</a:t>
            </a:r>
          </a:p>
          <a:p>
            <a:pPr algn="just"/>
            <a:endParaRPr lang="es-ES" sz="1800" dirty="0">
              <a:solidFill>
                <a:srgbClr val="000000"/>
              </a:solidFill>
              <a:latin typeface="Arial"/>
              <a:cs typeface="Arial"/>
              <a:sym typeface="Arial"/>
            </a:endParaRPr>
          </a:p>
          <a:p>
            <a:pPr algn="just"/>
            <a:r>
              <a:rPr lang="es-ES" sz="1800" dirty="0">
                <a:solidFill>
                  <a:srgbClr val="000000"/>
                </a:solidFill>
                <a:latin typeface="Arial"/>
                <a:cs typeface="Arial"/>
                <a:sym typeface="Arial"/>
              </a:rPr>
              <a:t>¿Se puede entrenar todo? ¿Podemos examinar todos los contextos? ¿Cómo se pueden unir </a:t>
            </a:r>
            <a:r>
              <a:rPr lang="es-ES" sz="1800" dirty="0" err="1">
                <a:solidFill>
                  <a:srgbClr val="000000"/>
                </a:solidFill>
                <a:latin typeface="Arial"/>
                <a:cs typeface="Arial"/>
                <a:sym typeface="Arial"/>
              </a:rPr>
              <a:t>IAs</a:t>
            </a:r>
            <a:r>
              <a:rPr lang="es-ES" sz="1800" dirty="0">
                <a:solidFill>
                  <a:srgbClr val="000000"/>
                </a:solidFill>
                <a:latin typeface="Arial"/>
                <a:cs typeface="Arial"/>
                <a:sym typeface="Arial"/>
              </a:rPr>
              <a:t> débiles?</a:t>
            </a:r>
          </a:p>
          <a:p>
            <a:pPr algn="just"/>
            <a:endParaRPr lang="es-ES" sz="1800" dirty="0">
              <a:solidFill>
                <a:srgbClr val="000000"/>
              </a:solidFill>
              <a:latin typeface="Arial"/>
              <a:cs typeface="Arial"/>
              <a:sym typeface="Arial"/>
            </a:endParaRPr>
          </a:p>
          <a:p>
            <a:pPr algn="just"/>
            <a:endParaRPr lang="es-ES" sz="1800" dirty="0">
              <a:solidFill>
                <a:srgbClr val="000000"/>
              </a:solidFill>
              <a:latin typeface="Arial"/>
              <a:cs typeface="Arial"/>
              <a:sym typeface="Arial"/>
            </a:endParaRPr>
          </a:p>
          <a:p>
            <a:pPr algn="just"/>
            <a:endParaRPr lang="es-ES" sz="1800" dirty="0">
              <a:solidFill>
                <a:srgbClr val="000000"/>
              </a:solidFill>
              <a:latin typeface="Arial"/>
              <a:cs typeface="Arial"/>
              <a:sym typeface="Arial"/>
            </a:endParaRPr>
          </a:p>
          <a:p>
            <a:pPr algn="just"/>
            <a:endParaRPr lang="es-ES" sz="1800" dirty="0">
              <a:solidFill>
                <a:srgbClr val="000000"/>
              </a:solidFill>
              <a:latin typeface="Arial"/>
              <a:cs typeface="Arial"/>
              <a:sym typeface="Arial"/>
            </a:endParaRPr>
          </a:p>
          <a:p>
            <a:pPr algn="just"/>
            <a:endParaRPr lang="es-ES" sz="1800" dirty="0">
              <a:solidFill>
                <a:srgbClr val="000000"/>
              </a:solidFill>
              <a:latin typeface="Arial"/>
              <a:cs typeface="Arial"/>
              <a:sym typeface="Arial"/>
            </a:endParaRPr>
          </a:p>
          <a:p>
            <a:pPr algn="just"/>
            <a:endParaRPr lang="es-ES" sz="1800" dirty="0">
              <a:solidFill>
                <a:srgbClr val="000000"/>
              </a:solidFill>
              <a:latin typeface="Arial"/>
              <a:cs typeface="Arial"/>
              <a:sym typeface="Arial"/>
            </a:endParaRPr>
          </a:p>
          <a:p>
            <a:pPr algn="just"/>
            <a:endParaRPr lang="es-ES" sz="1800" dirty="0">
              <a:solidFill>
                <a:srgbClr val="000000"/>
              </a:solidFill>
              <a:latin typeface="Arial"/>
              <a:cs typeface="Arial"/>
              <a:sym typeface="Arial"/>
            </a:endParaRPr>
          </a:p>
          <a:p>
            <a:pPr marL="0" indent="0" algn="just">
              <a:buNone/>
            </a:pPr>
            <a:endParaRPr lang="es-ES" sz="1800" dirty="0">
              <a:solidFill>
                <a:srgbClr val="000000"/>
              </a:solidFill>
              <a:latin typeface="Arial"/>
              <a:cs typeface="Arial"/>
              <a:sym typeface="Arial"/>
            </a:endParaRPr>
          </a:p>
        </p:txBody>
      </p:sp>
      <p:sp>
        <p:nvSpPr>
          <p:cNvPr id="4" name="Marcador de pie de página 3">
            <a:extLst>
              <a:ext uri="{FF2B5EF4-FFF2-40B4-BE49-F238E27FC236}">
                <a16:creationId xmlns:a16="http://schemas.microsoft.com/office/drawing/2014/main" id="{C8E65494-D52B-784B-9404-9BB7C3BE7E66}"/>
              </a:ext>
            </a:extLst>
          </p:cNvPr>
          <p:cNvSpPr>
            <a:spLocks noGrp="1"/>
          </p:cNvSpPr>
          <p:nvPr>
            <p:ph type="ftr" sz="quarter" idx="11"/>
          </p:nvPr>
        </p:nvSpPr>
        <p:spPr/>
        <p:txBody>
          <a:bodyPr/>
          <a:lstStyle/>
          <a:p>
            <a:r>
              <a:rPr lang="es-ES" dirty="0"/>
              <a:t>Máster en Robótica y Sistemas Inteligentes</a:t>
            </a:r>
          </a:p>
        </p:txBody>
      </p:sp>
      <p:sp>
        <p:nvSpPr>
          <p:cNvPr id="5" name="Marcador de número de diapositiva 4">
            <a:extLst>
              <a:ext uri="{FF2B5EF4-FFF2-40B4-BE49-F238E27FC236}">
                <a16:creationId xmlns:a16="http://schemas.microsoft.com/office/drawing/2014/main" id="{8306EA0E-27D0-7D4E-88A1-572440CA5AA9}"/>
              </a:ext>
            </a:extLst>
          </p:cNvPr>
          <p:cNvSpPr>
            <a:spLocks noGrp="1"/>
          </p:cNvSpPr>
          <p:nvPr>
            <p:ph type="sldNum" sz="quarter" idx="12"/>
          </p:nvPr>
        </p:nvSpPr>
        <p:spPr/>
        <p:txBody>
          <a:bodyPr/>
          <a:lstStyle/>
          <a:p>
            <a:fld id="{7C51361C-AF87-194C-B798-ECB5840BEEDE}" type="slidenum">
              <a:rPr lang="es-ES" smtClean="0"/>
              <a:pPr/>
              <a:t>4</a:t>
            </a:fld>
            <a:r>
              <a:rPr lang="es-ES" dirty="0"/>
              <a:t> de 65</a:t>
            </a:r>
          </a:p>
        </p:txBody>
      </p:sp>
      <p:sp>
        <p:nvSpPr>
          <p:cNvPr id="6" name="Marcador de texto 5">
            <a:extLst>
              <a:ext uri="{FF2B5EF4-FFF2-40B4-BE49-F238E27FC236}">
                <a16:creationId xmlns:a16="http://schemas.microsoft.com/office/drawing/2014/main" id="{9226B2B2-15A3-4C40-8FEC-E6979D77164B}"/>
              </a:ext>
            </a:extLst>
          </p:cNvPr>
          <p:cNvSpPr>
            <a:spLocks noGrp="1"/>
          </p:cNvSpPr>
          <p:nvPr>
            <p:ph type="body" sz="quarter" idx="13"/>
          </p:nvPr>
        </p:nvSpPr>
        <p:spPr/>
        <p:txBody>
          <a:bodyPr/>
          <a:lstStyle/>
          <a:p>
            <a:r>
              <a:rPr lang="es-ES" dirty="0"/>
              <a:t>Definiciones</a:t>
            </a:r>
          </a:p>
        </p:txBody>
      </p:sp>
    </p:spTree>
    <p:extLst>
      <p:ext uri="{BB962C8B-B14F-4D97-AF65-F5344CB8AC3E}">
        <p14:creationId xmlns:p14="http://schemas.microsoft.com/office/powerpoint/2010/main" val="41626698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498C64-A941-47E2-B087-A080BBC2DA11}"/>
              </a:ext>
            </a:extLst>
          </p:cNvPr>
          <p:cNvSpPr>
            <a:spLocks noGrp="1"/>
          </p:cNvSpPr>
          <p:nvPr>
            <p:ph type="title"/>
          </p:nvPr>
        </p:nvSpPr>
        <p:spPr/>
        <p:txBody>
          <a:bodyPr/>
          <a:lstStyle/>
          <a:p>
            <a:r>
              <a:rPr lang="es-ES" dirty="0" err="1"/>
              <a:t>Introduccion</a:t>
            </a:r>
            <a:endParaRPr lang="es-ES" dirty="0"/>
          </a:p>
        </p:txBody>
      </p:sp>
      <p:sp>
        <p:nvSpPr>
          <p:cNvPr id="4" name="Marcador de pie de página 3">
            <a:extLst>
              <a:ext uri="{FF2B5EF4-FFF2-40B4-BE49-F238E27FC236}">
                <a16:creationId xmlns:a16="http://schemas.microsoft.com/office/drawing/2014/main" id="{4C3DA6A0-AE82-47E1-8523-B178A7CE7FAF}"/>
              </a:ext>
            </a:extLst>
          </p:cNvPr>
          <p:cNvSpPr>
            <a:spLocks noGrp="1"/>
          </p:cNvSpPr>
          <p:nvPr>
            <p:ph type="ftr" sz="quarter" idx="11"/>
          </p:nvPr>
        </p:nvSpPr>
        <p:spPr/>
        <p:txBody>
          <a:bodyPr/>
          <a:lstStyle/>
          <a:p>
            <a:r>
              <a:rPr lang="es-ES" dirty="0"/>
              <a:t>Máster en Robótica y Sistemas Inteligentes</a:t>
            </a:r>
          </a:p>
        </p:txBody>
      </p:sp>
      <p:sp>
        <p:nvSpPr>
          <p:cNvPr id="5" name="Marcador de número de diapositiva 4">
            <a:extLst>
              <a:ext uri="{FF2B5EF4-FFF2-40B4-BE49-F238E27FC236}">
                <a16:creationId xmlns:a16="http://schemas.microsoft.com/office/drawing/2014/main" id="{BFCEC4EF-C148-482C-A1E4-041B78BF290A}"/>
              </a:ext>
            </a:extLst>
          </p:cNvPr>
          <p:cNvSpPr>
            <a:spLocks noGrp="1"/>
          </p:cNvSpPr>
          <p:nvPr>
            <p:ph type="sldNum" sz="quarter" idx="12"/>
          </p:nvPr>
        </p:nvSpPr>
        <p:spPr/>
        <p:txBody>
          <a:bodyPr/>
          <a:lstStyle/>
          <a:p>
            <a:fld id="{7C51361C-AF87-194C-B798-ECB5840BEEDE}" type="slidenum">
              <a:rPr lang="es-ES" smtClean="0"/>
              <a:pPr/>
              <a:t>40</a:t>
            </a:fld>
            <a:r>
              <a:rPr lang="es-ES" dirty="0"/>
              <a:t> de 53</a:t>
            </a:r>
          </a:p>
        </p:txBody>
      </p:sp>
      <p:sp>
        <p:nvSpPr>
          <p:cNvPr id="6" name="Marcador de texto 5">
            <a:extLst>
              <a:ext uri="{FF2B5EF4-FFF2-40B4-BE49-F238E27FC236}">
                <a16:creationId xmlns:a16="http://schemas.microsoft.com/office/drawing/2014/main" id="{0CEA57B5-A8F5-48B2-9593-E1208FD12EE4}"/>
              </a:ext>
            </a:extLst>
          </p:cNvPr>
          <p:cNvSpPr>
            <a:spLocks noGrp="1"/>
          </p:cNvSpPr>
          <p:nvPr>
            <p:ph type="body" sz="quarter" idx="13"/>
          </p:nvPr>
        </p:nvSpPr>
        <p:spPr/>
        <p:txBody>
          <a:bodyPr/>
          <a:lstStyle/>
          <a:p>
            <a:r>
              <a:rPr lang="es-ES" dirty="0"/>
              <a:t>Características</a:t>
            </a:r>
          </a:p>
        </p:txBody>
      </p:sp>
      <p:sp>
        <p:nvSpPr>
          <p:cNvPr id="8" name="CuadroTexto 7">
            <a:extLst>
              <a:ext uri="{FF2B5EF4-FFF2-40B4-BE49-F238E27FC236}">
                <a16:creationId xmlns:a16="http://schemas.microsoft.com/office/drawing/2014/main" id="{A762F826-978D-4183-8BD5-6C5DB49FF94A}"/>
              </a:ext>
            </a:extLst>
          </p:cNvPr>
          <p:cNvSpPr txBox="1"/>
          <p:nvPr/>
        </p:nvSpPr>
        <p:spPr>
          <a:xfrm>
            <a:off x="3712029" y="1570801"/>
            <a:ext cx="4638578" cy="584775"/>
          </a:xfrm>
          <a:prstGeom prst="rect">
            <a:avLst/>
          </a:prstGeom>
          <a:noFill/>
        </p:spPr>
        <p:txBody>
          <a:bodyPr wrap="none" rtlCol="0">
            <a:spAutoFit/>
          </a:bodyPr>
          <a:lstStyle/>
          <a:p>
            <a:r>
              <a:rPr lang="es-ES" sz="3200" b="1" dirty="0"/>
              <a:t>Agrupamiento Espectrales</a:t>
            </a:r>
          </a:p>
        </p:txBody>
      </p:sp>
      <p:pic>
        <p:nvPicPr>
          <p:cNvPr id="13" name="Imagen 12">
            <a:extLst>
              <a:ext uri="{FF2B5EF4-FFF2-40B4-BE49-F238E27FC236}">
                <a16:creationId xmlns:a16="http://schemas.microsoft.com/office/drawing/2014/main" id="{C64BD134-E7E0-442B-867D-B2DDC41CE2CD}"/>
              </a:ext>
            </a:extLst>
          </p:cNvPr>
          <p:cNvPicPr>
            <a:picLocks noChangeAspect="1"/>
          </p:cNvPicPr>
          <p:nvPr/>
        </p:nvPicPr>
        <p:blipFill rotWithShape="1">
          <a:blip r:embed="rId2"/>
          <a:srcRect l="56562" t="21528" r="6779" b="20417"/>
          <a:stretch/>
        </p:blipFill>
        <p:spPr>
          <a:xfrm>
            <a:off x="2143125" y="2296213"/>
            <a:ext cx="8048625" cy="3584939"/>
          </a:xfrm>
          <a:prstGeom prst="rect">
            <a:avLst/>
          </a:prstGeom>
        </p:spPr>
      </p:pic>
    </p:spTree>
    <p:extLst>
      <p:ext uri="{BB962C8B-B14F-4D97-AF65-F5344CB8AC3E}">
        <p14:creationId xmlns:p14="http://schemas.microsoft.com/office/powerpoint/2010/main" val="31831369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498C64-A941-47E2-B087-A080BBC2DA11}"/>
              </a:ext>
            </a:extLst>
          </p:cNvPr>
          <p:cNvSpPr>
            <a:spLocks noGrp="1"/>
          </p:cNvSpPr>
          <p:nvPr>
            <p:ph type="title"/>
          </p:nvPr>
        </p:nvSpPr>
        <p:spPr/>
        <p:txBody>
          <a:bodyPr/>
          <a:lstStyle/>
          <a:p>
            <a:r>
              <a:rPr lang="es-ES" dirty="0" err="1"/>
              <a:t>Introduccion</a:t>
            </a:r>
            <a:endParaRPr lang="es-ES" dirty="0"/>
          </a:p>
        </p:txBody>
      </p:sp>
      <p:sp>
        <p:nvSpPr>
          <p:cNvPr id="4" name="Marcador de pie de página 3">
            <a:extLst>
              <a:ext uri="{FF2B5EF4-FFF2-40B4-BE49-F238E27FC236}">
                <a16:creationId xmlns:a16="http://schemas.microsoft.com/office/drawing/2014/main" id="{4C3DA6A0-AE82-47E1-8523-B178A7CE7FAF}"/>
              </a:ext>
            </a:extLst>
          </p:cNvPr>
          <p:cNvSpPr>
            <a:spLocks noGrp="1"/>
          </p:cNvSpPr>
          <p:nvPr>
            <p:ph type="ftr" sz="quarter" idx="11"/>
          </p:nvPr>
        </p:nvSpPr>
        <p:spPr/>
        <p:txBody>
          <a:bodyPr/>
          <a:lstStyle/>
          <a:p>
            <a:r>
              <a:rPr lang="es-ES" dirty="0"/>
              <a:t>Máster en Robótica y Sistemas Inteligentes</a:t>
            </a:r>
          </a:p>
        </p:txBody>
      </p:sp>
      <p:sp>
        <p:nvSpPr>
          <p:cNvPr id="5" name="Marcador de número de diapositiva 4">
            <a:extLst>
              <a:ext uri="{FF2B5EF4-FFF2-40B4-BE49-F238E27FC236}">
                <a16:creationId xmlns:a16="http://schemas.microsoft.com/office/drawing/2014/main" id="{BFCEC4EF-C148-482C-A1E4-041B78BF290A}"/>
              </a:ext>
            </a:extLst>
          </p:cNvPr>
          <p:cNvSpPr>
            <a:spLocks noGrp="1"/>
          </p:cNvSpPr>
          <p:nvPr>
            <p:ph type="sldNum" sz="quarter" idx="12"/>
          </p:nvPr>
        </p:nvSpPr>
        <p:spPr/>
        <p:txBody>
          <a:bodyPr/>
          <a:lstStyle/>
          <a:p>
            <a:fld id="{7C51361C-AF87-194C-B798-ECB5840BEEDE}" type="slidenum">
              <a:rPr lang="es-ES" smtClean="0"/>
              <a:pPr/>
              <a:t>41</a:t>
            </a:fld>
            <a:r>
              <a:rPr lang="es-ES" dirty="0"/>
              <a:t> de 53</a:t>
            </a:r>
          </a:p>
        </p:txBody>
      </p:sp>
      <p:sp>
        <p:nvSpPr>
          <p:cNvPr id="6" name="Marcador de texto 5">
            <a:extLst>
              <a:ext uri="{FF2B5EF4-FFF2-40B4-BE49-F238E27FC236}">
                <a16:creationId xmlns:a16="http://schemas.microsoft.com/office/drawing/2014/main" id="{0CEA57B5-A8F5-48B2-9593-E1208FD12EE4}"/>
              </a:ext>
            </a:extLst>
          </p:cNvPr>
          <p:cNvSpPr>
            <a:spLocks noGrp="1"/>
          </p:cNvSpPr>
          <p:nvPr>
            <p:ph type="body" sz="quarter" idx="13"/>
          </p:nvPr>
        </p:nvSpPr>
        <p:spPr/>
        <p:txBody>
          <a:bodyPr/>
          <a:lstStyle/>
          <a:p>
            <a:r>
              <a:rPr lang="es-ES" dirty="0"/>
              <a:t>Características</a:t>
            </a:r>
          </a:p>
        </p:txBody>
      </p:sp>
      <p:sp>
        <p:nvSpPr>
          <p:cNvPr id="8" name="CuadroTexto 7">
            <a:extLst>
              <a:ext uri="{FF2B5EF4-FFF2-40B4-BE49-F238E27FC236}">
                <a16:creationId xmlns:a16="http://schemas.microsoft.com/office/drawing/2014/main" id="{A762F826-978D-4183-8BD5-6C5DB49FF94A}"/>
              </a:ext>
            </a:extLst>
          </p:cNvPr>
          <p:cNvSpPr txBox="1"/>
          <p:nvPr/>
        </p:nvSpPr>
        <p:spPr>
          <a:xfrm>
            <a:off x="3712029" y="1570801"/>
            <a:ext cx="4638578" cy="584775"/>
          </a:xfrm>
          <a:prstGeom prst="rect">
            <a:avLst/>
          </a:prstGeom>
          <a:noFill/>
        </p:spPr>
        <p:txBody>
          <a:bodyPr wrap="none" rtlCol="0">
            <a:spAutoFit/>
          </a:bodyPr>
          <a:lstStyle/>
          <a:p>
            <a:r>
              <a:rPr lang="es-ES" sz="3200" b="1" dirty="0"/>
              <a:t>Agrupamiento Espectrales</a:t>
            </a:r>
          </a:p>
        </p:txBody>
      </p:sp>
      <p:pic>
        <p:nvPicPr>
          <p:cNvPr id="7" name="Imagen 6">
            <a:extLst>
              <a:ext uri="{FF2B5EF4-FFF2-40B4-BE49-F238E27FC236}">
                <a16:creationId xmlns:a16="http://schemas.microsoft.com/office/drawing/2014/main" id="{BC81A520-0EA4-41CF-97BB-6B7F125FAB46}"/>
              </a:ext>
            </a:extLst>
          </p:cNvPr>
          <p:cNvPicPr>
            <a:picLocks noChangeAspect="1"/>
          </p:cNvPicPr>
          <p:nvPr/>
        </p:nvPicPr>
        <p:blipFill rotWithShape="1">
          <a:blip r:embed="rId2"/>
          <a:srcRect l="38009" t="62317" r="58538" b="24877"/>
          <a:stretch/>
        </p:blipFill>
        <p:spPr>
          <a:xfrm>
            <a:off x="2426152" y="3377863"/>
            <a:ext cx="1771650" cy="1847361"/>
          </a:xfrm>
          <a:prstGeom prst="rect">
            <a:avLst/>
          </a:prstGeom>
        </p:spPr>
      </p:pic>
      <p:pic>
        <p:nvPicPr>
          <p:cNvPr id="9" name="Imagen 8">
            <a:extLst>
              <a:ext uri="{FF2B5EF4-FFF2-40B4-BE49-F238E27FC236}">
                <a16:creationId xmlns:a16="http://schemas.microsoft.com/office/drawing/2014/main" id="{D7C1FC28-DEBD-456B-94AA-026BFA3D17FB}"/>
              </a:ext>
            </a:extLst>
          </p:cNvPr>
          <p:cNvPicPr>
            <a:picLocks noChangeAspect="1"/>
          </p:cNvPicPr>
          <p:nvPr/>
        </p:nvPicPr>
        <p:blipFill rotWithShape="1">
          <a:blip r:embed="rId3"/>
          <a:srcRect l="16397" t="46434" r="80044" b="40533"/>
          <a:stretch/>
        </p:blipFill>
        <p:spPr>
          <a:xfrm>
            <a:off x="7917998" y="3383843"/>
            <a:ext cx="1847850" cy="1903356"/>
          </a:xfrm>
          <a:prstGeom prst="rect">
            <a:avLst/>
          </a:prstGeom>
        </p:spPr>
      </p:pic>
      <p:sp>
        <p:nvSpPr>
          <p:cNvPr id="11" name="Marcador de contenido 2">
            <a:extLst>
              <a:ext uri="{FF2B5EF4-FFF2-40B4-BE49-F238E27FC236}">
                <a16:creationId xmlns:a16="http://schemas.microsoft.com/office/drawing/2014/main" id="{8EDAF258-85DB-4B43-A33C-3F6350D88374}"/>
              </a:ext>
            </a:extLst>
          </p:cNvPr>
          <p:cNvSpPr>
            <a:spLocks noGrp="1"/>
          </p:cNvSpPr>
          <p:nvPr>
            <p:ph idx="1"/>
          </p:nvPr>
        </p:nvSpPr>
        <p:spPr>
          <a:xfrm>
            <a:off x="1990723" y="2915596"/>
            <a:ext cx="3362325" cy="365126"/>
          </a:xfrm>
        </p:spPr>
        <p:txBody>
          <a:bodyPr>
            <a:normAutofit fontScale="92500" lnSpcReduction="20000"/>
          </a:bodyPr>
          <a:lstStyle/>
          <a:p>
            <a:pPr marL="0" indent="0">
              <a:lnSpc>
                <a:spcPct val="80000"/>
              </a:lnSpc>
              <a:buNone/>
            </a:pPr>
            <a:r>
              <a:rPr lang="es-ES" dirty="0"/>
              <a:t>Grupos compactos</a:t>
            </a:r>
          </a:p>
          <a:p>
            <a:pPr marL="0" indent="0">
              <a:lnSpc>
                <a:spcPct val="80000"/>
              </a:lnSpc>
              <a:buNone/>
            </a:pPr>
            <a:endParaRPr lang="es-ES" dirty="0"/>
          </a:p>
          <a:p>
            <a:pPr marL="0" indent="0">
              <a:lnSpc>
                <a:spcPct val="80000"/>
              </a:lnSpc>
              <a:buNone/>
            </a:pPr>
            <a:endParaRPr lang="es-ES" dirty="0"/>
          </a:p>
          <a:p>
            <a:pPr marL="0" indent="0">
              <a:buNone/>
            </a:pPr>
            <a:endParaRPr lang="es-ES" dirty="0"/>
          </a:p>
        </p:txBody>
      </p:sp>
      <p:sp>
        <p:nvSpPr>
          <p:cNvPr id="12" name="Marcador de contenido 2">
            <a:extLst>
              <a:ext uri="{FF2B5EF4-FFF2-40B4-BE49-F238E27FC236}">
                <a16:creationId xmlns:a16="http://schemas.microsoft.com/office/drawing/2014/main" id="{BA7AC78F-7161-425C-AF62-8247CC07A1BA}"/>
              </a:ext>
            </a:extLst>
          </p:cNvPr>
          <p:cNvSpPr txBox="1">
            <a:spLocks/>
          </p:cNvSpPr>
          <p:nvPr/>
        </p:nvSpPr>
        <p:spPr>
          <a:xfrm>
            <a:off x="7429500" y="2921576"/>
            <a:ext cx="3362325" cy="36512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0000"/>
              </a:lnSpc>
              <a:buFont typeface="Arial" panose="020B0604020202020204" pitchFamily="34" charset="0"/>
              <a:buNone/>
            </a:pPr>
            <a:r>
              <a:rPr lang="es-ES" dirty="0"/>
              <a:t>Grupos conexos</a:t>
            </a:r>
          </a:p>
          <a:p>
            <a:pPr marL="0" indent="0">
              <a:lnSpc>
                <a:spcPct val="80000"/>
              </a:lnSpc>
              <a:buFont typeface="Arial" panose="020B0604020202020204" pitchFamily="34" charset="0"/>
              <a:buNone/>
            </a:pPr>
            <a:endParaRPr lang="es-ES" dirty="0"/>
          </a:p>
          <a:p>
            <a:pPr marL="0" indent="0">
              <a:lnSpc>
                <a:spcPct val="80000"/>
              </a:lnSpc>
              <a:buFont typeface="Arial" panose="020B0604020202020204" pitchFamily="34" charset="0"/>
              <a:buNone/>
            </a:pPr>
            <a:endParaRPr lang="es-ES" dirty="0"/>
          </a:p>
          <a:p>
            <a:pPr marL="0" indent="0">
              <a:buFont typeface="Arial" panose="020B0604020202020204" pitchFamily="34" charset="0"/>
              <a:buNone/>
            </a:pPr>
            <a:endParaRPr lang="es-ES" dirty="0"/>
          </a:p>
        </p:txBody>
      </p:sp>
    </p:spTree>
    <p:extLst>
      <p:ext uri="{BB962C8B-B14F-4D97-AF65-F5344CB8AC3E}">
        <p14:creationId xmlns:p14="http://schemas.microsoft.com/office/powerpoint/2010/main" val="26564871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ED7BFF-9D2A-49FC-82FB-9AC5768ACAAB}"/>
              </a:ext>
            </a:extLst>
          </p:cNvPr>
          <p:cNvSpPr>
            <a:spLocks noGrp="1"/>
          </p:cNvSpPr>
          <p:nvPr>
            <p:ph type="title"/>
          </p:nvPr>
        </p:nvSpPr>
        <p:spPr/>
        <p:txBody>
          <a:bodyPr/>
          <a:lstStyle/>
          <a:p>
            <a:r>
              <a:rPr lang="es-ES" dirty="0"/>
              <a:t>Agrupamientos Espectrales</a:t>
            </a:r>
          </a:p>
        </p:txBody>
      </p:sp>
      <p:sp>
        <p:nvSpPr>
          <p:cNvPr id="3" name="Marcador de contenido 2">
            <a:extLst>
              <a:ext uri="{FF2B5EF4-FFF2-40B4-BE49-F238E27FC236}">
                <a16:creationId xmlns:a16="http://schemas.microsoft.com/office/drawing/2014/main" id="{683D93E4-0480-450C-8FA3-2D51D832756F}"/>
              </a:ext>
            </a:extLst>
          </p:cNvPr>
          <p:cNvSpPr>
            <a:spLocks noGrp="1"/>
          </p:cNvSpPr>
          <p:nvPr>
            <p:ph idx="1"/>
          </p:nvPr>
        </p:nvSpPr>
        <p:spPr>
          <a:xfrm>
            <a:off x="838200" y="1825625"/>
            <a:ext cx="10515600" cy="4351338"/>
          </a:xfrm>
        </p:spPr>
        <p:txBody>
          <a:bodyPr/>
          <a:lstStyle/>
          <a:p>
            <a:pPr marL="0" indent="0">
              <a:buNone/>
            </a:pPr>
            <a:r>
              <a:rPr lang="es-ES" dirty="0">
                <a:latin typeface="Arial" panose="020B0604020202020204" pitchFamily="34" charset="0"/>
                <a:cs typeface="Arial" panose="020B0604020202020204" pitchFamily="34" charset="0"/>
              </a:rPr>
              <a:t>En primer lugar, es necesario transformar el </a:t>
            </a:r>
            <a:r>
              <a:rPr lang="es-ES" dirty="0" err="1">
                <a:latin typeface="Arial" panose="020B0604020202020204" pitchFamily="34" charset="0"/>
                <a:cs typeface="Arial" panose="020B0604020202020204" pitchFamily="34" charset="0"/>
              </a:rPr>
              <a:t>dataset</a:t>
            </a:r>
            <a:r>
              <a:rPr lang="es-ES" dirty="0">
                <a:latin typeface="Arial" panose="020B0604020202020204" pitchFamily="34" charset="0"/>
                <a:cs typeface="Arial" panose="020B0604020202020204" pitchFamily="34" charset="0"/>
              </a:rPr>
              <a:t> a un grafo.</a:t>
            </a:r>
          </a:p>
        </p:txBody>
      </p:sp>
      <p:sp>
        <p:nvSpPr>
          <p:cNvPr id="4" name="Marcador de pie de página 3">
            <a:extLst>
              <a:ext uri="{FF2B5EF4-FFF2-40B4-BE49-F238E27FC236}">
                <a16:creationId xmlns:a16="http://schemas.microsoft.com/office/drawing/2014/main" id="{DC52E3A5-E822-4A3F-9E9E-C2CE6654820A}"/>
              </a:ext>
            </a:extLst>
          </p:cNvPr>
          <p:cNvSpPr>
            <a:spLocks noGrp="1"/>
          </p:cNvSpPr>
          <p:nvPr>
            <p:ph type="ftr" sz="quarter" idx="11"/>
          </p:nvPr>
        </p:nvSpPr>
        <p:spPr/>
        <p:txBody>
          <a:bodyPr/>
          <a:lstStyle/>
          <a:p>
            <a:r>
              <a:rPr lang="es-ES"/>
              <a:t>Máster en Robótica y Sistemas Inteligentes</a:t>
            </a:r>
            <a:endParaRPr lang="es-ES" dirty="0"/>
          </a:p>
        </p:txBody>
      </p:sp>
      <p:sp>
        <p:nvSpPr>
          <p:cNvPr id="5" name="Marcador de número de diapositiva 4">
            <a:extLst>
              <a:ext uri="{FF2B5EF4-FFF2-40B4-BE49-F238E27FC236}">
                <a16:creationId xmlns:a16="http://schemas.microsoft.com/office/drawing/2014/main" id="{714D1B5B-5DE0-4E78-B4ED-D2D1A6573FFE}"/>
              </a:ext>
            </a:extLst>
          </p:cNvPr>
          <p:cNvSpPr>
            <a:spLocks noGrp="1"/>
          </p:cNvSpPr>
          <p:nvPr>
            <p:ph type="sldNum" sz="quarter" idx="12"/>
          </p:nvPr>
        </p:nvSpPr>
        <p:spPr/>
        <p:txBody>
          <a:bodyPr/>
          <a:lstStyle/>
          <a:p>
            <a:fld id="{7C51361C-AF87-194C-B798-ECB5840BEEDE}" type="slidenum">
              <a:rPr lang="es-ES" smtClean="0"/>
              <a:pPr/>
              <a:t>42</a:t>
            </a:fld>
            <a:r>
              <a:rPr lang="es-ES" dirty="0"/>
              <a:t> de 53</a:t>
            </a:r>
          </a:p>
        </p:txBody>
      </p:sp>
      <p:sp>
        <p:nvSpPr>
          <p:cNvPr id="6" name="Marcador de texto 5">
            <a:extLst>
              <a:ext uri="{FF2B5EF4-FFF2-40B4-BE49-F238E27FC236}">
                <a16:creationId xmlns:a16="http://schemas.microsoft.com/office/drawing/2014/main" id="{167AC497-CA1C-4FF5-8716-7A4ABE5BA9A4}"/>
              </a:ext>
            </a:extLst>
          </p:cNvPr>
          <p:cNvSpPr>
            <a:spLocks noGrp="1"/>
          </p:cNvSpPr>
          <p:nvPr>
            <p:ph type="body" sz="quarter" idx="13"/>
          </p:nvPr>
        </p:nvSpPr>
        <p:spPr/>
        <p:txBody>
          <a:bodyPr/>
          <a:lstStyle/>
          <a:p>
            <a:r>
              <a:rPr lang="es-ES" dirty="0"/>
              <a:t>Definición de Grafos asociados a los Datos</a:t>
            </a:r>
          </a:p>
        </p:txBody>
      </p:sp>
      <p:grpSp>
        <p:nvGrpSpPr>
          <p:cNvPr id="9" name="Grupo 8">
            <a:extLst>
              <a:ext uri="{FF2B5EF4-FFF2-40B4-BE49-F238E27FC236}">
                <a16:creationId xmlns:a16="http://schemas.microsoft.com/office/drawing/2014/main" id="{838F5A24-36C8-4369-BE8D-5C0F499D09C7}"/>
              </a:ext>
            </a:extLst>
          </p:cNvPr>
          <p:cNvGrpSpPr/>
          <p:nvPr/>
        </p:nvGrpSpPr>
        <p:grpSpPr>
          <a:xfrm>
            <a:off x="5700712" y="2938390"/>
            <a:ext cx="5653088" cy="2651270"/>
            <a:chOff x="5700712" y="2938390"/>
            <a:chExt cx="5653088" cy="2651270"/>
          </a:xfrm>
        </p:grpSpPr>
        <p:pic>
          <p:nvPicPr>
            <p:cNvPr id="7" name="Imagen 6">
              <a:extLst>
                <a:ext uri="{FF2B5EF4-FFF2-40B4-BE49-F238E27FC236}">
                  <a16:creationId xmlns:a16="http://schemas.microsoft.com/office/drawing/2014/main" id="{D56CA083-B5E8-464C-9665-1F24D8162316}"/>
                </a:ext>
              </a:extLst>
            </p:cNvPr>
            <p:cNvPicPr>
              <a:picLocks noChangeAspect="1"/>
            </p:cNvPicPr>
            <p:nvPr/>
          </p:nvPicPr>
          <p:blipFill rotWithShape="1">
            <a:blip r:embed="rId2"/>
            <a:srcRect l="72578" t="37501" r="6875" b="30555"/>
            <a:stretch/>
          </p:blipFill>
          <p:spPr>
            <a:xfrm>
              <a:off x="5700712" y="3117777"/>
              <a:ext cx="5653088" cy="2471883"/>
            </a:xfrm>
            <a:prstGeom prst="rect">
              <a:avLst/>
            </a:prstGeom>
          </p:spPr>
        </p:pic>
        <p:sp>
          <p:nvSpPr>
            <p:cNvPr id="8" name="Rectángulo 7">
              <a:extLst>
                <a:ext uri="{FF2B5EF4-FFF2-40B4-BE49-F238E27FC236}">
                  <a16:creationId xmlns:a16="http://schemas.microsoft.com/office/drawing/2014/main" id="{25DD64D8-581B-4607-95EF-69282F2756E1}"/>
                </a:ext>
              </a:extLst>
            </p:cNvPr>
            <p:cNvSpPr/>
            <p:nvPr/>
          </p:nvSpPr>
          <p:spPr>
            <a:xfrm>
              <a:off x="9296400" y="3117777"/>
              <a:ext cx="685800" cy="5795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9">
              <a:extLst>
                <a:ext uri="{FF2B5EF4-FFF2-40B4-BE49-F238E27FC236}">
                  <a16:creationId xmlns:a16="http://schemas.microsoft.com/office/drawing/2014/main" id="{8E9D7BCE-18B2-4BC6-89F5-8842C6862C00}"/>
                </a:ext>
              </a:extLst>
            </p:cNvPr>
            <p:cNvSpPr/>
            <p:nvPr/>
          </p:nvSpPr>
          <p:spPr>
            <a:xfrm>
              <a:off x="8372475" y="2938390"/>
              <a:ext cx="542925" cy="5795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10">
              <a:extLst>
                <a:ext uri="{FF2B5EF4-FFF2-40B4-BE49-F238E27FC236}">
                  <a16:creationId xmlns:a16="http://schemas.microsoft.com/office/drawing/2014/main" id="{53D3BB1D-41FC-4F1E-9E17-7610F2601D3C}"/>
                </a:ext>
              </a:extLst>
            </p:cNvPr>
            <p:cNvSpPr/>
            <p:nvPr/>
          </p:nvSpPr>
          <p:spPr>
            <a:xfrm>
              <a:off x="8753475" y="3090790"/>
              <a:ext cx="542925" cy="5795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mc:AlternateContent xmlns:mc="http://schemas.openxmlformats.org/markup-compatibility/2006" xmlns:a14="http://schemas.microsoft.com/office/drawing/2010/main">
        <mc:Choice Requires="a14">
          <p:sp>
            <p:nvSpPr>
              <p:cNvPr id="13" name="Marcador de contenido 2">
                <a:extLst>
                  <a:ext uri="{FF2B5EF4-FFF2-40B4-BE49-F238E27FC236}">
                    <a16:creationId xmlns:a16="http://schemas.microsoft.com/office/drawing/2014/main" id="{C42FC7FC-7664-492A-8ADA-79B20C02A11B}"/>
                  </a:ext>
                </a:extLst>
              </p:cNvPr>
              <p:cNvSpPr txBox="1">
                <a:spLocks/>
              </p:cNvSpPr>
              <p:nvPr/>
            </p:nvSpPr>
            <p:spPr>
              <a:xfrm>
                <a:off x="6465094" y="2801793"/>
                <a:ext cx="400050" cy="45085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s-ES" i="1" dirty="0" smtClean="0">
                          <a:latin typeface="Cambria Math" panose="02040503050406030204" pitchFamily="18" charset="0"/>
                        </a:rPr>
                        <m:t>𝑖</m:t>
                      </m:r>
                    </m:oMath>
                  </m:oMathPara>
                </a14:m>
                <a:endParaRPr lang="es-ES" dirty="0"/>
              </a:p>
            </p:txBody>
          </p:sp>
        </mc:Choice>
        <mc:Fallback xmlns="">
          <p:sp>
            <p:nvSpPr>
              <p:cNvPr id="13" name="Marcador de contenido 2">
                <a:extLst>
                  <a:ext uri="{FF2B5EF4-FFF2-40B4-BE49-F238E27FC236}">
                    <a16:creationId xmlns:a16="http://schemas.microsoft.com/office/drawing/2014/main" id="{C42FC7FC-7664-492A-8ADA-79B20C02A11B}"/>
                  </a:ext>
                </a:extLst>
              </p:cNvPr>
              <p:cNvSpPr txBox="1">
                <a:spLocks noRot="1" noChangeAspect="1" noMove="1" noResize="1" noEditPoints="1" noAdjustHandles="1" noChangeArrowheads="1" noChangeShapeType="1" noTextEdit="1"/>
              </p:cNvSpPr>
              <p:nvPr/>
            </p:nvSpPr>
            <p:spPr>
              <a:xfrm>
                <a:off x="6465094" y="2801793"/>
                <a:ext cx="400050" cy="450850"/>
              </a:xfrm>
              <a:prstGeom prst="rect">
                <a:avLst/>
              </a:prstGeom>
              <a:blipFill>
                <a:blip r:embed="rId3"/>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4" name="Marcador de contenido 2">
                <a:extLst>
                  <a:ext uri="{FF2B5EF4-FFF2-40B4-BE49-F238E27FC236}">
                    <a16:creationId xmlns:a16="http://schemas.microsoft.com/office/drawing/2014/main" id="{874E4EEE-972E-4740-826A-AA3755C6A0B2}"/>
                  </a:ext>
                </a:extLst>
              </p:cNvPr>
              <p:cNvSpPr txBox="1">
                <a:spLocks/>
              </p:cNvSpPr>
              <p:nvPr/>
            </p:nvSpPr>
            <p:spPr>
              <a:xfrm>
                <a:off x="9582150" y="3498850"/>
                <a:ext cx="400050" cy="45085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s-ES" i="1" dirty="0" smtClean="0">
                          <a:latin typeface="Cambria Math" panose="02040503050406030204" pitchFamily="18" charset="0"/>
                        </a:rPr>
                        <m:t>𝑗</m:t>
                      </m:r>
                    </m:oMath>
                  </m:oMathPara>
                </a14:m>
                <a:endParaRPr lang="es-ES" dirty="0"/>
              </a:p>
            </p:txBody>
          </p:sp>
        </mc:Choice>
        <mc:Fallback xmlns="">
          <p:sp>
            <p:nvSpPr>
              <p:cNvPr id="14" name="Marcador de contenido 2">
                <a:extLst>
                  <a:ext uri="{FF2B5EF4-FFF2-40B4-BE49-F238E27FC236}">
                    <a16:creationId xmlns:a16="http://schemas.microsoft.com/office/drawing/2014/main" id="{874E4EEE-972E-4740-826A-AA3755C6A0B2}"/>
                  </a:ext>
                </a:extLst>
              </p:cNvPr>
              <p:cNvSpPr txBox="1">
                <a:spLocks noRot="1" noChangeAspect="1" noMove="1" noResize="1" noEditPoints="1" noAdjustHandles="1" noChangeArrowheads="1" noChangeShapeType="1" noTextEdit="1"/>
              </p:cNvSpPr>
              <p:nvPr/>
            </p:nvSpPr>
            <p:spPr>
              <a:xfrm>
                <a:off x="9582150" y="3498850"/>
                <a:ext cx="400050" cy="450850"/>
              </a:xfrm>
              <a:prstGeom prst="rect">
                <a:avLst/>
              </a:prstGeom>
              <a:blipFill>
                <a:blip r:embed="rId4"/>
                <a:stretch>
                  <a:fillRect l="-3030" b="-18919"/>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5" name="Marcador de contenido 2">
                <a:extLst>
                  <a:ext uri="{FF2B5EF4-FFF2-40B4-BE49-F238E27FC236}">
                    <a16:creationId xmlns:a16="http://schemas.microsoft.com/office/drawing/2014/main" id="{5620BB61-65A2-46FC-9B09-45A55A764193}"/>
                  </a:ext>
                </a:extLst>
              </p:cNvPr>
              <p:cNvSpPr txBox="1">
                <a:spLocks/>
              </p:cNvSpPr>
              <p:nvPr/>
            </p:nvSpPr>
            <p:spPr>
              <a:xfrm>
                <a:off x="7948613" y="3117777"/>
                <a:ext cx="685799" cy="4508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s-ES" b="0" i="1" dirty="0" smtClean="0">
                          <a:latin typeface="Cambria Math" panose="02040503050406030204" pitchFamily="18" charset="0"/>
                        </a:rPr>
                        <m:t> </m:t>
                      </m:r>
                      <m:sSub>
                        <m:sSubPr>
                          <m:ctrlPr>
                            <a:rPr lang="es-ES" b="0" i="1" dirty="0" smtClean="0">
                              <a:latin typeface="Cambria Math" panose="02040503050406030204" pitchFamily="18" charset="0"/>
                            </a:rPr>
                          </m:ctrlPr>
                        </m:sSubPr>
                        <m:e>
                          <m:r>
                            <a:rPr lang="es-ES" b="0" i="1" dirty="0" smtClean="0">
                              <a:latin typeface="Cambria Math" panose="02040503050406030204" pitchFamily="18" charset="0"/>
                            </a:rPr>
                            <m:t>𝑤</m:t>
                          </m:r>
                        </m:e>
                        <m:sub>
                          <m:r>
                            <a:rPr lang="es-ES" b="0" i="1" dirty="0" smtClean="0">
                              <a:latin typeface="Cambria Math" panose="02040503050406030204" pitchFamily="18" charset="0"/>
                            </a:rPr>
                            <m:t>𝑖𝑗</m:t>
                          </m:r>
                        </m:sub>
                      </m:sSub>
                    </m:oMath>
                  </m:oMathPara>
                </a14:m>
                <a:endParaRPr lang="es-ES" dirty="0"/>
              </a:p>
            </p:txBody>
          </p:sp>
        </mc:Choice>
        <mc:Fallback xmlns="">
          <p:sp>
            <p:nvSpPr>
              <p:cNvPr id="15" name="Marcador de contenido 2">
                <a:extLst>
                  <a:ext uri="{FF2B5EF4-FFF2-40B4-BE49-F238E27FC236}">
                    <a16:creationId xmlns:a16="http://schemas.microsoft.com/office/drawing/2014/main" id="{5620BB61-65A2-46FC-9B09-45A55A764193}"/>
                  </a:ext>
                </a:extLst>
              </p:cNvPr>
              <p:cNvSpPr txBox="1">
                <a:spLocks noRot="1" noChangeAspect="1" noMove="1" noResize="1" noEditPoints="1" noAdjustHandles="1" noChangeArrowheads="1" noChangeShapeType="1" noTextEdit="1"/>
              </p:cNvSpPr>
              <p:nvPr/>
            </p:nvSpPr>
            <p:spPr>
              <a:xfrm>
                <a:off x="7948613" y="3117777"/>
                <a:ext cx="685799" cy="450850"/>
              </a:xfrm>
              <a:prstGeom prst="rect">
                <a:avLst/>
              </a:prstGeom>
              <a:blipFill>
                <a:blip r:embed="rId5"/>
                <a:stretch>
                  <a:fillRect b="-1351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6" name="Marcador de contenido 2">
                <a:extLst>
                  <a:ext uri="{FF2B5EF4-FFF2-40B4-BE49-F238E27FC236}">
                    <a16:creationId xmlns:a16="http://schemas.microsoft.com/office/drawing/2014/main" id="{9E778A15-4A95-4104-AAF7-5431D073CCCD}"/>
                  </a:ext>
                </a:extLst>
              </p:cNvPr>
              <p:cNvSpPr txBox="1">
                <a:spLocks/>
              </p:cNvSpPr>
              <p:nvPr/>
            </p:nvSpPr>
            <p:spPr>
              <a:xfrm>
                <a:off x="766763" y="2579325"/>
                <a:ext cx="3338512" cy="53845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s-ES" b="0" i="1" dirty="0" smtClean="0">
                          <a:latin typeface="Cambria Math" panose="02040503050406030204" pitchFamily="18" charset="0"/>
                        </a:rPr>
                        <m:t> </m:t>
                      </m:r>
                      <m:sSub>
                        <m:sSubPr>
                          <m:ctrlPr>
                            <a:rPr lang="es-ES" b="0" i="1" dirty="0" smtClean="0">
                              <a:latin typeface="Cambria Math" panose="02040503050406030204" pitchFamily="18" charset="0"/>
                            </a:rPr>
                          </m:ctrlPr>
                        </m:sSubPr>
                        <m:e>
                          <m:r>
                            <a:rPr lang="es-ES" b="0" i="1" dirty="0" smtClean="0">
                              <a:latin typeface="Cambria Math" panose="02040503050406030204" pitchFamily="18" charset="0"/>
                            </a:rPr>
                            <m:t>𝑤</m:t>
                          </m:r>
                        </m:e>
                        <m:sub>
                          <m:r>
                            <a:rPr lang="es-ES" b="0" i="1" dirty="0" smtClean="0">
                              <a:latin typeface="Cambria Math" panose="02040503050406030204" pitchFamily="18" charset="0"/>
                            </a:rPr>
                            <m:t>𝑖𝑗</m:t>
                          </m:r>
                        </m:sub>
                      </m:sSub>
                      <m:r>
                        <a:rPr lang="es-ES" b="0" i="1" dirty="0" smtClean="0">
                          <a:latin typeface="Cambria Math" panose="02040503050406030204" pitchFamily="18" charset="0"/>
                        </a:rPr>
                        <m:t>:</m:t>
                      </m:r>
                      <m:r>
                        <a:rPr lang="es-ES" b="0" i="1" dirty="0" smtClean="0">
                          <a:latin typeface="Cambria Math" panose="02040503050406030204" pitchFamily="18" charset="0"/>
                        </a:rPr>
                        <m:t>𝑝𝑒𝑠𝑜</m:t>
                      </m:r>
                      <m:r>
                        <a:rPr lang="es-ES" b="0" i="1" dirty="0" smtClean="0">
                          <a:latin typeface="Cambria Math" panose="02040503050406030204" pitchFamily="18" charset="0"/>
                        </a:rPr>
                        <m:t> </m:t>
                      </m:r>
                      <m:r>
                        <a:rPr lang="es-ES" b="0" i="1" dirty="0" smtClean="0">
                          <a:latin typeface="Cambria Math" panose="02040503050406030204" pitchFamily="18" charset="0"/>
                        </a:rPr>
                        <m:t>𝑑𝑒𝑙</m:t>
                      </m:r>
                      <m:r>
                        <a:rPr lang="es-ES" b="0" i="1" dirty="0" smtClean="0">
                          <a:latin typeface="Cambria Math" panose="02040503050406030204" pitchFamily="18" charset="0"/>
                        </a:rPr>
                        <m:t> </m:t>
                      </m:r>
                      <m:r>
                        <a:rPr lang="es-ES" b="0" i="1" dirty="0" smtClean="0">
                          <a:latin typeface="Cambria Math" panose="02040503050406030204" pitchFamily="18" charset="0"/>
                        </a:rPr>
                        <m:t>𝑎𝑟𝑖𝑠𝑡𝑎</m:t>
                      </m:r>
                      <m:r>
                        <a:rPr lang="es-ES" b="0" i="1" dirty="0" smtClean="0">
                          <a:latin typeface="Cambria Math" panose="02040503050406030204" pitchFamily="18" charset="0"/>
                        </a:rPr>
                        <m:t> </m:t>
                      </m:r>
                      <m:r>
                        <a:rPr lang="es-ES" b="0" i="1" dirty="0" smtClean="0">
                          <a:latin typeface="Cambria Math" panose="02040503050406030204" pitchFamily="18" charset="0"/>
                        </a:rPr>
                        <m:t>𝑖𝑗</m:t>
                      </m:r>
                    </m:oMath>
                  </m:oMathPara>
                </a14:m>
                <a:endParaRPr lang="es-ES" dirty="0"/>
              </a:p>
            </p:txBody>
          </p:sp>
        </mc:Choice>
        <mc:Fallback xmlns="">
          <p:sp>
            <p:nvSpPr>
              <p:cNvPr id="16" name="Marcador de contenido 2">
                <a:extLst>
                  <a:ext uri="{FF2B5EF4-FFF2-40B4-BE49-F238E27FC236}">
                    <a16:creationId xmlns:a16="http://schemas.microsoft.com/office/drawing/2014/main" id="{9E778A15-4A95-4104-AAF7-5431D073CCCD}"/>
                  </a:ext>
                </a:extLst>
              </p:cNvPr>
              <p:cNvSpPr txBox="1">
                <a:spLocks noRot="1" noChangeAspect="1" noMove="1" noResize="1" noEditPoints="1" noAdjustHandles="1" noChangeArrowheads="1" noChangeShapeType="1" noTextEdit="1"/>
              </p:cNvSpPr>
              <p:nvPr/>
            </p:nvSpPr>
            <p:spPr>
              <a:xfrm>
                <a:off x="766763" y="2579325"/>
                <a:ext cx="3338512" cy="538452"/>
              </a:xfrm>
              <a:prstGeom prst="rect">
                <a:avLst/>
              </a:prstGeom>
              <a:blipFill>
                <a:blip r:embed="rId6"/>
                <a:stretch>
                  <a:fillRect r="-2559" b="-4545"/>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7" name="Marcador de contenido 2">
                <a:extLst>
                  <a:ext uri="{FF2B5EF4-FFF2-40B4-BE49-F238E27FC236}">
                    <a16:creationId xmlns:a16="http://schemas.microsoft.com/office/drawing/2014/main" id="{397C434D-2518-4A64-B27A-FBDF546497EF}"/>
                  </a:ext>
                </a:extLst>
              </p:cNvPr>
              <p:cNvSpPr txBox="1">
                <a:spLocks/>
              </p:cNvSpPr>
              <p:nvPr/>
            </p:nvSpPr>
            <p:spPr>
              <a:xfrm>
                <a:off x="744737" y="3343201"/>
                <a:ext cx="4670225" cy="74434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s-ES" b="0" i="1" dirty="0" smtClean="0">
                          <a:latin typeface="Cambria Math" panose="02040503050406030204" pitchFamily="18" charset="0"/>
                        </a:rPr>
                        <m:t> </m:t>
                      </m:r>
                      <m:r>
                        <a:rPr lang="es-ES" b="0" i="1" dirty="0" smtClean="0">
                          <a:latin typeface="Cambria Math" panose="02040503050406030204" pitchFamily="18" charset="0"/>
                        </a:rPr>
                        <m:t>𝐸</m:t>
                      </m:r>
                      <m:r>
                        <a:rPr lang="es-ES" b="0" i="1" dirty="0" smtClean="0">
                          <a:latin typeface="Cambria Math" panose="02040503050406030204" pitchFamily="18" charset="0"/>
                        </a:rPr>
                        <m:t>:</m:t>
                      </m:r>
                      <m:r>
                        <a:rPr lang="es-ES" b="0" i="1" dirty="0" smtClean="0">
                          <a:latin typeface="Cambria Math" panose="02040503050406030204" pitchFamily="18" charset="0"/>
                        </a:rPr>
                        <m:t>𝑎𝑟𝑖𝑠𝑡𝑎𝑠</m:t>
                      </m:r>
                      <m:r>
                        <a:rPr lang="es-ES" b="0" i="1" dirty="0" smtClean="0">
                          <a:latin typeface="Cambria Math" panose="02040503050406030204" pitchFamily="18" charset="0"/>
                        </a:rPr>
                        <m:t> </m:t>
                      </m:r>
                      <m:r>
                        <a:rPr lang="es-ES" b="0" i="1" dirty="0" smtClean="0">
                          <a:latin typeface="Cambria Math" panose="02040503050406030204" pitchFamily="18" charset="0"/>
                        </a:rPr>
                        <m:t>𝑞𝑢𝑒</m:t>
                      </m:r>
                      <m:r>
                        <a:rPr lang="es-ES" b="0" i="1" dirty="0" smtClean="0">
                          <a:latin typeface="Cambria Math" panose="02040503050406030204" pitchFamily="18" charset="0"/>
                        </a:rPr>
                        <m:t> </m:t>
                      </m:r>
                      <m:r>
                        <a:rPr lang="es-ES" b="0" i="1" dirty="0" smtClean="0">
                          <a:latin typeface="Cambria Math" panose="02040503050406030204" pitchFamily="18" charset="0"/>
                        </a:rPr>
                        <m:t>𝑢𝑛𝑒𝑛</m:t>
                      </m:r>
                      <m:r>
                        <a:rPr lang="es-ES" b="0" i="1" dirty="0" smtClean="0">
                          <a:latin typeface="Cambria Math" panose="02040503050406030204" pitchFamily="18" charset="0"/>
                        </a:rPr>
                        <m:t> </m:t>
                      </m:r>
                      <m:r>
                        <a:rPr lang="es-ES" b="0" i="1" dirty="0" smtClean="0">
                          <a:latin typeface="Cambria Math" panose="02040503050406030204" pitchFamily="18" charset="0"/>
                        </a:rPr>
                        <m:t>𝑙𝑜𝑠</m:t>
                      </m:r>
                      <m:r>
                        <a:rPr lang="es-ES" b="0" i="1" dirty="0" smtClean="0">
                          <a:latin typeface="Cambria Math" panose="02040503050406030204" pitchFamily="18" charset="0"/>
                        </a:rPr>
                        <m:t> </m:t>
                      </m:r>
                      <m:r>
                        <a:rPr lang="es-ES" b="0" i="1" dirty="0" smtClean="0">
                          <a:latin typeface="Cambria Math" panose="02040503050406030204" pitchFamily="18" charset="0"/>
                        </a:rPr>
                        <m:t>𝑛𝑜𝑑𝑜𝑠</m:t>
                      </m:r>
                    </m:oMath>
                  </m:oMathPara>
                </a14:m>
                <a:endParaRPr lang="es-ES" dirty="0"/>
              </a:p>
            </p:txBody>
          </p:sp>
        </mc:Choice>
        <mc:Fallback xmlns="">
          <p:sp>
            <p:nvSpPr>
              <p:cNvPr id="17" name="Marcador de contenido 2">
                <a:extLst>
                  <a:ext uri="{FF2B5EF4-FFF2-40B4-BE49-F238E27FC236}">
                    <a16:creationId xmlns:a16="http://schemas.microsoft.com/office/drawing/2014/main" id="{397C434D-2518-4A64-B27A-FBDF546497EF}"/>
                  </a:ext>
                </a:extLst>
              </p:cNvPr>
              <p:cNvSpPr txBox="1">
                <a:spLocks noRot="1" noChangeAspect="1" noMove="1" noResize="1" noEditPoints="1" noAdjustHandles="1" noChangeArrowheads="1" noChangeShapeType="1" noTextEdit="1"/>
              </p:cNvSpPr>
              <p:nvPr/>
            </p:nvSpPr>
            <p:spPr>
              <a:xfrm>
                <a:off x="744737" y="3343201"/>
                <a:ext cx="4670225" cy="744349"/>
              </a:xfrm>
              <a:prstGeom prst="rect">
                <a:avLst/>
              </a:prstGeom>
              <a:blipFill>
                <a:blip r:embed="rId7"/>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8" name="Marcador de contenido 2">
                <a:extLst>
                  <a:ext uri="{FF2B5EF4-FFF2-40B4-BE49-F238E27FC236}">
                    <a16:creationId xmlns:a16="http://schemas.microsoft.com/office/drawing/2014/main" id="{06CF6357-E13F-4BBD-813D-2C01E21E8A39}"/>
                  </a:ext>
                </a:extLst>
              </p:cNvPr>
              <p:cNvSpPr txBox="1">
                <a:spLocks/>
              </p:cNvSpPr>
              <p:nvPr/>
            </p:nvSpPr>
            <p:spPr>
              <a:xfrm>
                <a:off x="-104774" y="4020082"/>
                <a:ext cx="3338512" cy="538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s-ES" b="0" i="1" dirty="0" smtClean="0">
                          <a:latin typeface="Cambria Math" panose="02040503050406030204" pitchFamily="18" charset="0"/>
                        </a:rPr>
                        <m:t> </m:t>
                      </m:r>
                      <m:r>
                        <a:rPr lang="es-ES" b="0" i="1" dirty="0" smtClean="0">
                          <a:latin typeface="Cambria Math" panose="02040503050406030204" pitchFamily="18" charset="0"/>
                        </a:rPr>
                        <m:t>𝑉</m:t>
                      </m:r>
                      <m:r>
                        <a:rPr lang="es-ES" b="0" i="1" dirty="0" smtClean="0">
                          <a:latin typeface="Cambria Math" panose="02040503050406030204" pitchFamily="18" charset="0"/>
                        </a:rPr>
                        <m:t>:</m:t>
                      </m:r>
                      <m:r>
                        <a:rPr lang="es-ES" b="0" i="1" dirty="0" smtClean="0">
                          <a:latin typeface="Cambria Math" panose="02040503050406030204" pitchFamily="18" charset="0"/>
                        </a:rPr>
                        <m:t>𝑛𝑜𝑑𝑜𝑠</m:t>
                      </m:r>
                    </m:oMath>
                  </m:oMathPara>
                </a14:m>
                <a:endParaRPr lang="es-ES" dirty="0"/>
              </a:p>
            </p:txBody>
          </p:sp>
        </mc:Choice>
        <mc:Fallback xmlns="">
          <p:sp>
            <p:nvSpPr>
              <p:cNvPr id="18" name="Marcador de contenido 2">
                <a:extLst>
                  <a:ext uri="{FF2B5EF4-FFF2-40B4-BE49-F238E27FC236}">
                    <a16:creationId xmlns:a16="http://schemas.microsoft.com/office/drawing/2014/main" id="{06CF6357-E13F-4BBD-813D-2C01E21E8A39}"/>
                  </a:ext>
                </a:extLst>
              </p:cNvPr>
              <p:cNvSpPr txBox="1">
                <a:spLocks noRot="1" noChangeAspect="1" noMove="1" noResize="1" noEditPoints="1" noAdjustHandles="1" noChangeArrowheads="1" noChangeShapeType="1" noTextEdit="1"/>
              </p:cNvSpPr>
              <p:nvPr/>
            </p:nvSpPr>
            <p:spPr>
              <a:xfrm>
                <a:off x="-104774" y="4020082"/>
                <a:ext cx="3338512" cy="538452"/>
              </a:xfrm>
              <a:prstGeom prst="rect">
                <a:avLst/>
              </a:prstGeom>
              <a:blipFill>
                <a:blip r:embed="rId8"/>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9" name="Marcador de contenido 2">
                <a:extLst>
                  <a:ext uri="{FF2B5EF4-FFF2-40B4-BE49-F238E27FC236}">
                    <a16:creationId xmlns:a16="http://schemas.microsoft.com/office/drawing/2014/main" id="{AB7A5EF3-9C5A-4BEC-B79C-77B8EF4B631C}"/>
                  </a:ext>
                </a:extLst>
              </p:cNvPr>
              <p:cNvSpPr txBox="1">
                <a:spLocks/>
              </p:cNvSpPr>
              <p:nvPr/>
            </p:nvSpPr>
            <p:spPr>
              <a:xfrm>
                <a:off x="606029" y="4737921"/>
                <a:ext cx="3659980" cy="53845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s-ES" b="0" i="1" dirty="0" smtClean="0">
                          <a:latin typeface="Cambria Math" panose="02040503050406030204" pitchFamily="18" charset="0"/>
                        </a:rPr>
                        <m:t> </m:t>
                      </m:r>
                      <m:r>
                        <a:rPr lang="es-ES" b="0" i="1" dirty="0" smtClean="0">
                          <a:latin typeface="Cambria Math" panose="02040503050406030204" pitchFamily="18" charset="0"/>
                        </a:rPr>
                        <m:t>𝐺</m:t>
                      </m:r>
                      <m:r>
                        <a:rPr lang="es-ES" b="0" i="1" dirty="0" smtClean="0">
                          <a:latin typeface="Cambria Math" panose="02040503050406030204" pitchFamily="18" charset="0"/>
                        </a:rPr>
                        <m:t>=</m:t>
                      </m:r>
                      <m:d>
                        <m:dPr>
                          <m:ctrlPr>
                            <a:rPr lang="es-ES" b="0" i="1" dirty="0" smtClean="0">
                              <a:latin typeface="Cambria Math" panose="02040503050406030204" pitchFamily="18" charset="0"/>
                            </a:rPr>
                          </m:ctrlPr>
                        </m:dPr>
                        <m:e>
                          <m:r>
                            <a:rPr lang="es-ES" b="0" i="1" dirty="0" smtClean="0">
                              <a:latin typeface="Cambria Math" panose="02040503050406030204" pitchFamily="18" charset="0"/>
                            </a:rPr>
                            <m:t>𝑉</m:t>
                          </m:r>
                          <m:r>
                            <a:rPr lang="es-ES" b="0" i="1" dirty="0" smtClean="0">
                              <a:latin typeface="Cambria Math" panose="02040503050406030204" pitchFamily="18" charset="0"/>
                            </a:rPr>
                            <m:t>, </m:t>
                          </m:r>
                          <m:r>
                            <a:rPr lang="es-ES" b="0" i="1" dirty="0" smtClean="0">
                              <a:latin typeface="Cambria Math" panose="02040503050406030204" pitchFamily="18" charset="0"/>
                            </a:rPr>
                            <m:t>𝐸</m:t>
                          </m:r>
                        </m:e>
                      </m:d>
                      <m:r>
                        <a:rPr lang="es-ES" b="0" i="1" dirty="0" smtClean="0">
                          <a:latin typeface="Cambria Math" panose="02040503050406030204" pitchFamily="18" charset="0"/>
                        </a:rPr>
                        <m:t> </m:t>
                      </m:r>
                      <m:r>
                        <a:rPr lang="es-ES" b="0" i="1" dirty="0" smtClean="0">
                          <a:latin typeface="Cambria Math" panose="02040503050406030204" pitchFamily="18" charset="0"/>
                        </a:rPr>
                        <m:t>𝑛𝑜</m:t>
                      </m:r>
                      <m:r>
                        <a:rPr lang="es-ES" b="0" i="1" dirty="0" smtClean="0">
                          <a:latin typeface="Cambria Math" panose="02040503050406030204" pitchFamily="18" charset="0"/>
                        </a:rPr>
                        <m:t> </m:t>
                      </m:r>
                      <m:r>
                        <a:rPr lang="es-ES" b="0" i="1" dirty="0" smtClean="0">
                          <a:latin typeface="Cambria Math" panose="02040503050406030204" pitchFamily="18" charset="0"/>
                        </a:rPr>
                        <m:t>𝑑𝑖𝑟𝑖𝑔𝑖𝑑𝑎</m:t>
                      </m:r>
                    </m:oMath>
                  </m:oMathPara>
                </a14:m>
                <a:endParaRPr lang="es-ES" dirty="0"/>
              </a:p>
            </p:txBody>
          </p:sp>
        </mc:Choice>
        <mc:Fallback xmlns="">
          <p:sp>
            <p:nvSpPr>
              <p:cNvPr id="19" name="Marcador de contenido 2">
                <a:extLst>
                  <a:ext uri="{FF2B5EF4-FFF2-40B4-BE49-F238E27FC236}">
                    <a16:creationId xmlns:a16="http://schemas.microsoft.com/office/drawing/2014/main" id="{AB7A5EF3-9C5A-4BEC-B79C-77B8EF4B631C}"/>
                  </a:ext>
                </a:extLst>
              </p:cNvPr>
              <p:cNvSpPr txBox="1">
                <a:spLocks noRot="1" noChangeAspect="1" noMove="1" noResize="1" noEditPoints="1" noAdjustHandles="1" noChangeArrowheads="1" noChangeShapeType="1" noTextEdit="1"/>
              </p:cNvSpPr>
              <p:nvPr/>
            </p:nvSpPr>
            <p:spPr>
              <a:xfrm>
                <a:off x="606029" y="4737921"/>
                <a:ext cx="3659980" cy="538452"/>
              </a:xfrm>
              <a:prstGeom prst="rect">
                <a:avLst/>
              </a:prstGeom>
              <a:blipFill>
                <a:blip r:embed="rId9"/>
                <a:stretch>
                  <a:fillRect b="-1124"/>
                </a:stretch>
              </a:blipFill>
            </p:spPr>
            <p:txBody>
              <a:bodyPr/>
              <a:lstStyle/>
              <a:p>
                <a:r>
                  <a:rPr lang="es-ES">
                    <a:noFill/>
                  </a:rPr>
                  <a:t> </a:t>
                </a:r>
              </a:p>
            </p:txBody>
          </p:sp>
        </mc:Fallback>
      </mc:AlternateContent>
    </p:spTree>
    <p:extLst>
      <p:ext uri="{BB962C8B-B14F-4D97-AF65-F5344CB8AC3E}">
        <p14:creationId xmlns:p14="http://schemas.microsoft.com/office/powerpoint/2010/main" val="19294978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ED7BFF-9D2A-49FC-82FB-9AC5768ACAAB}"/>
              </a:ext>
            </a:extLst>
          </p:cNvPr>
          <p:cNvSpPr>
            <a:spLocks noGrp="1"/>
          </p:cNvSpPr>
          <p:nvPr>
            <p:ph type="title"/>
          </p:nvPr>
        </p:nvSpPr>
        <p:spPr/>
        <p:txBody>
          <a:bodyPr/>
          <a:lstStyle/>
          <a:p>
            <a:r>
              <a:rPr lang="es-ES" dirty="0"/>
              <a:t>Agrupamientos Espectrales</a:t>
            </a:r>
          </a:p>
        </p:txBody>
      </p:sp>
      <p:sp>
        <p:nvSpPr>
          <p:cNvPr id="3" name="Marcador de contenido 2">
            <a:extLst>
              <a:ext uri="{FF2B5EF4-FFF2-40B4-BE49-F238E27FC236}">
                <a16:creationId xmlns:a16="http://schemas.microsoft.com/office/drawing/2014/main" id="{683D93E4-0480-450C-8FA3-2D51D832756F}"/>
              </a:ext>
            </a:extLst>
          </p:cNvPr>
          <p:cNvSpPr>
            <a:spLocks noGrp="1"/>
          </p:cNvSpPr>
          <p:nvPr>
            <p:ph idx="1"/>
          </p:nvPr>
        </p:nvSpPr>
        <p:spPr>
          <a:xfrm>
            <a:off x="838200" y="1825625"/>
            <a:ext cx="10515600" cy="4351338"/>
          </a:xfrm>
        </p:spPr>
        <p:txBody>
          <a:bodyPr/>
          <a:lstStyle/>
          <a:p>
            <a:pPr marL="0" indent="0">
              <a:buNone/>
            </a:pPr>
            <a:r>
              <a:rPr lang="es-ES" dirty="0"/>
              <a:t>Se separa el grafo de tal manera que la suma de los pesos de las aristas eliminadas sea mínima.</a:t>
            </a:r>
          </a:p>
          <a:p>
            <a:pPr marL="0" indent="0">
              <a:buNone/>
            </a:pPr>
            <a:endParaRPr lang="es-ES" dirty="0"/>
          </a:p>
          <a:p>
            <a:pPr marL="0" indent="0">
              <a:buNone/>
            </a:pPr>
            <a:endParaRPr lang="es-ES" dirty="0"/>
          </a:p>
        </p:txBody>
      </p:sp>
      <p:sp>
        <p:nvSpPr>
          <p:cNvPr id="4" name="Marcador de pie de página 3">
            <a:extLst>
              <a:ext uri="{FF2B5EF4-FFF2-40B4-BE49-F238E27FC236}">
                <a16:creationId xmlns:a16="http://schemas.microsoft.com/office/drawing/2014/main" id="{DC52E3A5-E822-4A3F-9E9E-C2CE6654820A}"/>
              </a:ext>
            </a:extLst>
          </p:cNvPr>
          <p:cNvSpPr>
            <a:spLocks noGrp="1"/>
          </p:cNvSpPr>
          <p:nvPr>
            <p:ph type="ftr" sz="quarter" idx="11"/>
          </p:nvPr>
        </p:nvSpPr>
        <p:spPr/>
        <p:txBody>
          <a:bodyPr/>
          <a:lstStyle/>
          <a:p>
            <a:r>
              <a:rPr lang="es-ES"/>
              <a:t>Máster en Robótica y Sistemas Inteligentes</a:t>
            </a:r>
            <a:endParaRPr lang="es-ES" dirty="0"/>
          </a:p>
        </p:txBody>
      </p:sp>
      <p:sp>
        <p:nvSpPr>
          <p:cNvPr id="5" name="Marcador de número de diapositiva 4">
            <a:extLst>
              <a:ext uri="{FF2B5EF4-FFF2-40B4-BE49-F238E27FC236}">
                <a16:creationId xmlns:a16="http://schemas.microsoft.com/office/drawing/2014/main" id="{714D1B5B-5DE0-4E78-B4ED-D2D1A6573FFE}"/>
              </a:ext>
            </a:extLst>
          </p:cNvPr>
          <p:cNvSpPr>
            <a:spLocks noGrp="1"/>
          </p:cNvSpPr>
          <p:nvPr>
            <p:ph type="sldNum" sz="quarter" idx="12"/>
          </p:nvPr>
        </p:nvSpPr>
        <p:spPr/>
        <p:txBody>
          <a:bodyPr/>
          <a:lstStyle/>
          <a:p>
            <a:fld id="{7C51361C-AF87-194C-B798-ECB5840BEEDE}" type="slidenum">
              <a:rPr lang="es-ES" smtClean="0"/>
              <a:pPr/>
              <a:t>43</a:t>
            </a:fld>
            <a:r>
              <a:rPr lang="es-ES" dirty="0"/>
              <a:t> de 53</a:t>
            </a:r>
          </a:p>
        </p:txBody>
      </p:sp>
      <p:sp>
        <p:nvSpPr>
          <p:cNvPr id="6" name="Marcador de texto 5">
            <a:extLst>
              <a:ext uri="{FF2B5EF4-FFF2-40B4-BE49-F238E27FC236}">
                <a16:creationId xmlns:a16="http://schemas.microsoft.com/office/drawing/2014/main" id="{167AC497-CA1C-4FF5-8716-7A4ABE5BA9A4}"/>
              </a:ext>
            </a:extLst>
          </p:cNvPr>
          <p:cNvSpPr>
            <a:spLocks noGrp="1"/>
          </p:cNvSpPr>
          <p:nvPr>
            <p:ph type="body" sz="quarter" idx="13"/>
          </p:nvPr>
        </p:nvSpPr>
        <p:spPr/>
        <p:txBody>
          <a:bodyPr/>
          <a:lstStyle/>
          <a:p>
            <a:r>
              <a:rPr lang="es-ES" dirty="0"/>
              <a:t>Corte mínimo</a:t>
            </a:r>
          </a:p>
        </p:txBody>
      </p:sp>
      <p:grpSp>
        <p:nvGrpSpPr>
          <p:cNvPr id="9" name="Grupo 8">
            <a:extLst>
              <a:ext uri="{FF2B5EF4-FFF2-40B4-BE49-F238E27FC236}">
                <a16:creationId xmlns:a16="http://schemas.microsoft.com/office/drawing/2014/main" id="{838F5A24-36C8-4369-BE8D-5C0F499D09C7}"/>
              </a:ext>
            </a:extLst>
          </p:cNvPr>
          <p:cNvGrpSpPr/>
          <p:nvPr/>
        </p:nvGrpSpPr>
        <p:grpSpPr>
          <a:xfrm>
            <a:off x="5189937" y="2892352"/>
            <a:ext cx="5653088" cy="2651270"/>
            <a:chOff x="5700712" y="2938390"/>
            <a:chExt cx="5653088" cy="2651270"/>
          </a:xfrm>
        </p:grpSpPr>
        <p:pic>
          <p:nvPicPr>
            <p:cNvPr id="7" name="Imagen 6">
              <a:extLst>
                <a:ext uri="{FF2B5EF4-FFF2-40B4-BE49-F238E27FC236}">
                  <a16:creationId xmlns:a16="http://schemas.microsoft.com/office/drawing/2014/main" id="{D56CA083-B5E8-464C-9665-1F24D8162316}"/>
                </a:ext>
              </a:extLst>
            </p:cNvPr>
            <p:cNvPicPr>
              <a:picLocks noChangeAspect="1"/>
            </p:cNvPicPr>
            <p:nvPr/>
          </p:nvPicPr>
          <p:blipFill rotWithShape="1">
            <a:blip r:embed="rId2"/>
            <a:srcRect l="72578" t="37501" r="6875" b="30555"/>
            <a:stretch/>
          </p:blipFill>
          <p:spPr>
            <a:xfrm>
              <a:off x="5700712" y="3117777"/>
              <a:ext cx="5653088" cy="2471883"/>
            </a:xfrm>
            <a:prstGeom prst="rect">
              <a:avLst/>
            </a:prstGeom>
          </p:spPr>
        </p:pic>
        <p:sp>
          <p:nvSpPr>
            <p:cNvPr id="8" name="Rectángulo 7">
              <a:extLst>
                <a:ext uri="{FF2B5EF4-FFF2-40B4-BE49-F238E27FC236}">
                  <a16:creationId xmlns:a16="http://schemas.microsoft.com/office/drawing/2014/main" id="{25DD64D8-581B-4607-95EF-69282F2756E1}"/>
                </a:ext>
              </a:extLst>
            </p:cNvPr>
            <p:cNvSpPr/>
            <p:nvPr/>
          </p:nvSpPr>
          <p:spPr>
            <a:xfrm>
              <a:off x="9296400" y="3117777"/>
              <a:ext cx="685800" cy="5795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9">
              <a:extLst>
                <a:ext uri="{FF2B5EF4-FFF2-40B4-BE49-F238E27FC236}">
                  <a16:creationId xmlns:a16="http://schemas.microsoft.com/office/drawing/2014/main" id="{8E9D7BCE-18B2-4BC6-89F5-8842C6862C00}"/>
                </a:ext>
              </a:extLst>
            </p:cNvPr>
            <p:cNvSpPr/>
            <p:nvPr/>
          </p:nvSpPr>
          <p:spPr>
            <a:xfrm>
              <a:off x="8372475" y="2938390"/>
              <a:ext cx="542925" cy="5795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10">
              <a:extLst>
                <a:ext uri="{FF2B5EF4-FFF2-40B4-BE49-F238E27FC236}">
                  <a16:creationId xmlns:a16="http://schemas.microsoft.com/office/drawing/2014/main" id="{53D3BB1D-41FC-4F1E-9E17-7610F2601D3C}"/>
                </a:ext>
              </a:extLst>
            </p:cNvPr>
            <p:cNvSpPr/>
            <p:nvPr/>
          </p:nvSpPr>
          <p:spPr>
            <a:xfrm>
              <a:off x="8753475" y="3090790"/>
              <a:ext cx="542925" cy="5795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mc:AlternateContent xmlns:mc="http://schemas.openxmlformats.org/markup-compatibility/2006" xmlns:a14="http://schemas.microsoft.com/office/drawing/2010/main">
        <mc:Choice Requires="a14">
          <p:sp>
            <p:nvSpPr>
              <p:cNvPr id="13" name="Marcador de contenido 2">
                <a:extLst>
                  <a:ext uri="{FF2B5EF4-FFF2-40B4-BE49-F238E27FC236}">
                    <a16:creationId xmlns:a16="http://schemas.microsoft.com/office/drawing/2014/main" id="{C42FC7FC-7664-492A-8ADA-79B20C02A11B}"/>
                  </a:ext>
                </a:extLst>
              </p:cNvPr>
              <p:cNvSpPr txBox="1">
                <a:spLocks/>
              </p:cNvSpPr>
              <p:nvPr/>
            </p:nvSpPr>
            <p:spPr>
              <a:xfrm>
                <a:off x="5928124" y="2730472"/>
                <a:ext cx="400050" cy="45085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s-ES" i="1" dirty="0" smtClean="0">
                          <a:latin typeface="Cambria Math" panose="02040503050406030204" pitchFamily="18" charset="0"/>
                        </a:rPr>
                        <m:t>𝑖</m:t>
                      </m:r>
                    </m:oMath>
                  </m:oMathPara>
                </a14:m>
                <a:endParaRPr lang="es-ES" dirty="0"/>
              </a:p>
            </p:txBody>
          </p:sp>
        </mc:Choice>
        <mc:Fallback xmlns="">
          <p:sp>
            <p:nvSpPr>
              <p:cNvPr id="13" name="Marcador de contenido 2">
                <a:extLst>
                  <a:ext uri="{FF2B5EF4-FFF2-40B4-BE49-F238E27FC236}">
                    <a16:creationId xmlns:a16="http://schemas.microsoft.com/office/drawing/2014/main" id="{C42FC7FC-7664-492A-8ADA-79B20C02A11B}"/>
                  </a:ext>
                </a:extLst>
              </p:cNvPr>
              <p:cNvSpPr txBox="1">
                <a:spLocks noRot="1" noChangeAspect="1" noMove="1" noResize="1" noEditPoints="1" noAdjustHandles="1" noChangeArrowheads="1" noChangeShapeType="1" noTextEdit="1"/>
              </p:cNvSpPr>
              <p:nvPr/>
            </p:nvSpPr>
            <p:spPr>
              <a:xfrm>
                <a:off x="5928124" y="2730472"/>
                <a:ext cx="400050" cy="450850"/>
              </a:xfrm>
              <a:prstGeom prst="rect">
                <a:avLst/>
              </a:prstGeom>
              <a:blipFill>
                <a:blip r:embed="rId3"/>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4" name="Marcador de contenido 2">
                <a:extLst>
                  <a:ext uri="{FF2B5EF4-FFF2-40B4-BE49-F238E27FC236}">
                    <a16:creationId xmlns:a16="http://schemas.microsoft.com/office/drawing/2014/main" id="{874E4EEE-972E-4740-826A-AA3755C6A0B2}"/>
                  </a:ext>
                </a:extLst>
              </p:cNvPr>
              <p:cNvSpPr txBox="1">
                <a:spLocks/>
              </p:cNvSpPr>
              <p:nvPr/>
            </p:nvSpPr>
            <p:spPr>
              <a:xfrm>
                <a:off x="9045180" y="3427529"/>
                <a:ext cx="400050" cy="45085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s-ES" i="1" dirty="0" smtClean="0">
                          <a:latin typeface="Cambria Math" panose="02040503050406030204" pitchFamily="18" charset="0"/>
                        </a:rPr>
                        <m:t>𝑗</m:t>
                      </m:r>
                    </m:oMath>
                  </m:oMathPara>
                </a14:m>
                <a:endParaRPr lang="es-ES" dirty="0"/>
              </a:p>
            </p:txBody>
          </p:sp>
        </mc:Choice>
        <mc:Fallback xmlns="">
          <p:sp>
            <p:nvSpPr>
              <p:cNvPr id="14" name="Marcador de contenido 2">
                <a:extLst>
                  <a:ext uri="{FF2B5EF4-FFF2-40B4-BE49-F238E27FC236}">
                    <a16:creationId xmlns:a16="http://schemas.microsoft.com/office/drawing/2014/main" id="{874E4EEE-972E-4740-826A-AA3755C6A0B2}"/>
                  </a:ext>
                </a:extLst>
              </p:cNvPr>
              <p:cNvSpPr txBox="1">
                <a:spLocks noRot="1" noChangeAspect="1" noMove="1" noResize="1" noEditPoints="1" noAdjustHandles="1" noChangeArrowheads="1" noChangeShapeType="1" noTextEdit="1"/>
              </p:cNvSpPr>
              <p:nvPr/>
            </p:nvSpPr>
            <p:spPr>
              <a:xfrm>
                <a:off x="9045180" y="3427529"/>
                <a:ext cx="400050" cy="450850"/>
              </a:xfrm>
              <a:prstGeom prst="rect">
                <a:avLst/>
              </a:prstGeom>
              <a:blipFill>
                <a:blip r:embed="rId4"/>
                <a:stretch>
                  <a:fillRect l="-3077" b="-20270"/>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5" name="Marcador de contenido 2">
                <a:extLst>
                  <a:ext uri="{FF2B5EF4-FFF2-40B4-BE49-F238E27FC236}">
                    <a16:creationId xmlns:a16="http://schemas.microsoft.com/office/drawing/2014/main" id="{5620BB61-65A2-46FC-9B09-45A55A764193}"/>
                  </a:ext>
                </a:extLst>
              </p:cNvPr>
              <p:cNvSpPr txBox="1">
                <a:spLocks/>
              </p:cNvSpPr>
              <p:nvPr/>
            </p:nvSpPr>
            <p:spPr>
              <a:xfrm>
                <a:off x="7411643" y="3046456"/>
                <a:ext cx="685799" cy="4508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s-ES" b="0" i="1" dirty="0" smtClean="0">
                          <a:latin typeface="Cambria Math" panose="02040503050406030204" pitchFamily="18" charset="0"/>
                        </a:rPr>
                        <m:t> </m:t>
                      </m:r>
                      <m:sSub>
                        <m:sSubPr>
                          <m:ctrlPr>
                            <a:rPr lang="es-ES" b="0" i="1" dirty="0" smtClean="0">
                              <a:latin typeface="Cambria Math" panose="02040503050406030204" pitchFamily="18" charset="0"/>
                            </a:rPr>
                          </m:ctrlPr>
                        </m:sSubPr>
                        <m:e>
                          <m:r>
                            <a:rPr lang="es-ES" b="0" i="1" dirty="0" smtClean="0">
                              <a:latin typeface="Cambria Math" panose="02040503050406030204" pitchFamily="18" charset="0"/>
                            </a:rPr>
                            <m:t>𝑤</m:t>
                          </m:r>
                        </m:e>
                        <m:sub>
                          <m:r>
                            <a:rPr lang="es-ES" b="0" i="1" dirty="0" smtClean="0">
                              <a:latin typeface="Cambria Math" panose="02040503050406030204" pitchFamily="18" charset="0"/>
                            </a:rPr>
                            <m:t>𝑖𝑗</m:t>
                          </m:r>
                        </m:sub>
                      </m:sSub>
                    </m:oMath>
                  </m:oMathPara>
                </a14:m>
                <a:endParaRPr lang="es-ES" dirty="0"/>
              </a:p>
            </p:txBody>
          </p:sp>
        </mc:Choice>
        <mc:Fallback xmlns="">
          <p:sp>
            <p:nvSpPr>
              <p:cNvPr id="15" name="Marcador de contenido 2">
                <a:extLst>
                  <a:ext uri="{FF2B5EF4-FFF2-40B4-BE49-F238E27FC236}">
                    <a16:creationId xmlns:a16="http://schemas.microsoft.com/office/drawing/2014/main" id="{5620BB61-65A2-46FC-9B09-45A55A764193}"/>
                  </a:ext>
                </a:extLst>
              </p:cNvPr>
              <p:cNvSpPr txBox="1">
                <a:spLocks noRot="1" noChangeAspect="1" noMove="1" noResize="1" noEditPoints="1" noAdjustHandles="1" noChangeArrowheads="1" noChangeShapeType="1" noTextEdit="1"/>
              </p:cNvSpPr>
              <p:nvPr/>
            </p:nvSpPr>
            <p:spPr>
              <a:xfrm>
                <a:off x="7411643" y="3046456"/>
                <a:ext cx="685799" cy="450850"/>
              </a:xfrm>
              <a:prstGeom prst="rect">
                <a:avLst/>
              </a:prstGeom>
              <a:blipFill>
                <a:blip r:embed="rId5"/>
                <a:stretch>
                  <a:fillRect b="-1351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6" name="Marcador de contenido 2">
                <a:extLst>
                  <a:ext uri="{FF2B5EF4-FFF2-40B4-BE49-F238E27FC236}">
                    <a16:creationId xmlns:a16="http://schemas.microsoft.com/office/drawing/2014/main" id="{9E778A15-4A95-4104-AAF7-5431D073CCCD}"/>
                  </a:ext>
                </a:extLst>
              </p:cNvPr>
              <p:cNvSpPr txBox="1">
                <a:spLocks/>
              </p:cNvSpPr>
              <p:nvPr/>
            </p:nvSpPr>
            <p:spPr>
              <a:xfrm>
                <a:off x="839988" y="3128176"/>
                <a:ext cx="3700466" cy="235900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unc>
                        <m:funcPr>
                          <m:ctrlPr>
                            <a:rPr lang="es-ES" b="0" i="1" smtClean="0">
                              <a:latin typeface="Cambria Math" panose="02040503050406030204" pitchFamily="18" charset="0"/>
                            </a:rPr>
                          </m:ctrlPr>
                        </m:funcPr>
                        <m:fName>
                          <m:r>
                            <a:rPr lang="es-ES" b="0" i="1" smtClean="0">
                              <a:latin typeface="Cambria Math" panose="02040503050406030204" pitchFamily="18" charset="0"/>
                            </a:rPr>
                            <m:t> </m:t>
                          </m:r>
                        </m:fName>
                        <m:e>
                          <m:eqArr>
                            <m:eqArrPr>
                              <m:ctrlPr>
                                <a:rPr lang="es-ES" b="0" i="1" smtClean="0">
                                  <a:latin typeface="Cambria Math" panose="02040503050406030204" pitchFamily="18" charset="0"/>
                                </a:rPr>
                              </m:ctrlPr>
                            </m:eqArrPr>
                            <m:e>
                              <m:sSub>
                                <m:sSubPr>
                                  <m:ctrlPr>
                                    <a:rPr lang="es-ES" b="0" i="1" smtClean="0">
                                      <a:latin typeface="Cambria Math" panose="02040503050406030204" pitchFamily="18" charset="0"/>
                                    </a:rPr>
                                  </m:ctrlPr>
                                </m:sSubPr>
                                <m:e>
                                  <m:r>
                                    <a:rPr lang="es-ES" b="0" i="1" smtClean="0">
                                      <a:latin typeface="Cambria Math" panose="02040503050406030204" pitchFamily="18" charset="0"/>
                                    </a:rPr>
                                    <m:t>𝑚</m:t>
                                  </m:r>
                                  <m:r>
                                    <a:rPr lang="es-ES" b="0" i="1" smtClean="0">
                                      <a:latin typeface="Cambria Math" panose="02040503050406030204" pitchFamily="18" charset="0"/>
                                    </a:rPr>
                                    <m:t>í</m:t>
                                  </m:r>
                                  <m:r>
                                    <a:rPr lang="es-ES" b="0" i="1" smtClean="0">
                                      <a:latin typeface="Cambria Math" panose="02040503050406030204" pitchFamily="18" charset="0"/>
                                    </a:rPr>
                                    <m:t>𝑛</m:t>
                                  </m:r>
                                </m:e>
                                <m:sub>
                                  <m:r>
                                    <a:rPr lang="es-ES" b="0" i="1" smtClean="0">
                                      <a:latin typeface="Cambria Math" panose="02040503050406030204" pitchFamily="18" charset="0"/>
                                    </a:rPr>
                                    <m:t>{</m:t>
                                  </m:r>
                                  <m:r>
                                    <a:rPr lang="es-ES" b="0" i="1" smtClean="0">
                                      <a:latin typeface="Cambria Math" panose="02040503050406030204" pitchFamily="18" charset="0"/>
                                    </a:rPr>
                                    <m:t>𝐴</m:t>
                                  </m:r>
                                  <m:r>
                                    <a:rPr lang="es-ES" b="0" i="1" smtClean="0">
                                      <a:latin typeface="Cambria Math" panose="02040503050406030204" pitchFamily="18" charset="0"/>
                                    </a:rPr>
                                    <m:t>, </m:t>
                                  </m:r>
                                  <m:r>
                                    <a:rPr lang="es-ES" b="0" i="1" smtClean="0">
                                      <a:latin typeface="Cambria Math" panose="02040503050406030204" pitchFamily="18" charset="0"/>
                                    </a:rPr>
                                    <m:t>𝐵</m:t>
                                  </m:r>
                                  <m:r>
                                    <a:rPr lang="es-ES" b="0" i="1" smtClean="0">
                                      <a:latin typeface="Cambria Math" panose="02040503050406030204" pitchFamily="18" charset="0"/>
                                    </a:rPr>
                                    <m:t>}</m:t>
                                  </m:r>
                                </m:sub>
                              </m:sSub>
                              <m:r>
                                <a:rPr lang="es-ES" b="0" i="1" smtClean="0">
                                  <a:latin typeface="Cambria Math" panose="02040503050406030204" pitchFamily="18" charset="0"/>
                                </a:rPr>
                                <m:t>𝑐𝑜𝑟𝑡𝑒</m:t>
                              </m:r>
                              <m:r>
                                <a:rPr lang="es-ES" b="0" i="1" smtClean="0">
                                  <a:latin typeface="Cambria Math" panose="02040503050406030204" pitchFamily="18" charset="0"/>
                                </a:rPr>
                                <m:t> </m:t>
                              </m:r>
                              <m:d>
                                <m:dPr>
                                  <m:ctrlPr>
                                    <a:rPr lang="es-ES" b="0" i="1" smtClean="0">
                                      <a:latin typeface="Cambria Math" panose="02040503050406030204" pitchFamily="18" charset="0"/>
                                    </a:rPr>
                                  </m:ctrlPr>
                                </m:dPr>
                                <m:e>
                                  <m:r>
                                    <a:rPr lang="es-ES" b="0" i="1" smtClean="0">
                                      <a:latin typeface="Cambria Math" panose="02040503050406030204" pitchFamily="18" charset="0"/>
                                    </a:rPr>
                                    <m:t>𝐴</m:t>
                                  </m:r>
                                  <m:r>
                                    <a:rPr lang="es-ES" b="0" i="1" smtClean="0">
                                      <a:latin typeface="Cambria Math" panose="02040503050406030204" pitchFamily="18" charset="0"/>
                                    </a:rPr>
                                    <m:t>,</m:t>
                                  </m:r>
                                  <m:r>
                                    <a:rPr lang="es-ES" b="0" i="1" smtClean="0">
                                      <a:latin typeface="Cambria Math" panose="02040503050406030204" pitchFamily="18" charset="0"/>
                                    </a:rPr>
                                    <m:t>𝐵</m:t>
                                  </m:r>
                                </m:e>
                              </m:d>
                              <m:r>
                                <a:rPr lang="es-ES" b="0" i="1" smtClean="0">
                                  <a:latin typeface="Cambria Math" panose="02040503050406030204" pitchFamily="18" charset="0"/>
                                </a:rPr>
                                <m:t>=</m:t>
                              </m:r>
                            </m:e>
                            <m:e>
                              <m:sSub>
                                <m:sSubPr>
                                  <m:ctrlPr>
                                    <a:rPr lang="es-ES" b="0" i="1" smtClean="0">
                                      <a:latin typeface="Cambria Math" panose="02040503050406030204" pitchFamily="18" charset="0"/>
                                    </a:rPr>
                                  </m:ctrlPr>
                                </m:sSubPr>
                                <m:e>
                                  <m:func>
                                    <m:funcPr>
                                      <m:ctrlPr>
                                        <a:rPr lang="es-ES" b="0" i="1" smtClean="0">
                                          <a:latin typeface="Cambria Math" panose="02040503050406030204" pitchFamily="18" charset="0"/>
                                        </a:rPr>
                                      </m:ctrlPr>
                                    </m:funcPr>
                                    <m:fName>
                                      <m:r>
                                        <m:rPr>
                                          <m:sty m:val="p"/>
                                        </m:rPr>
                                        <a:rPr lang="es-ES" b="0" i="0" smtClean="0">
                                          <a:latin typeface="Cambria Math" panose="02040503050406030204" pitchFamily="18" charset="0"/>
                                        </a:rPr>
                                        <m:t>arg</m:t>
                                      </m:r>
                                    </m:fName>
                                    <m:e>
                                      <m:r>
                                        <a:rPr lang="es-ES" b="0" i="1" smtClean="0">
                                          <a:latin typeface="Cambria Math" panose="02040503050406030204" pitchFamily="18" charset="0"/>
                                        </a:rPr>
                                        <m:t>𝑚</m:t>
                                      </m:r>
                                      <m:r>
                                        <a:rPr lang="es-ES" b="0" i="1" smtClean="0">
                                          <a:latin typeface="Cambria Math" panose="02040503050406030204" pitchFamily="18" charset="0"/>
                                        </a:rPr>
                                        <m:t>í</m:t>
                                      </m:r>
                                      <m:r>
                                        <a:rPr lang="es-ES" b="0" i="1" smtClean="0">
                                          <a:latin typeface="Cambria Math" panose="02040503050406030204" pitchFamily="18" charset="0"/>
                                        </a:rPr>
                                        <m:t>𝑛</m:t>
                                      </m:r>
                                    </m:e>
                                  </m:func>
                                </m:e>
                                <m:sub>
                                  <m:d>
                                    <m:dPr>
                                      <m:begChr m:val="{"/>
                                      <m:endChr m:val="}"/>
                                      <m:ctrlPr>
                                        <a:rPr lang="es-ES" b="0" i="1" smtClean="0">
                                          <a:latin typeface="Cambria Math" panose="02040503050406030204" pitchFamily="18" charset="0"/>
                                        </a:rPr>
                                      </m:ctrlPr>
                                    </m:dPr>
                                    <m:e>
                                      <m:r>
                                        <a:rPr lang="es-ES" b="0" i="1" smtClean="0">
                                          <a:latin typeface="Cambria Math" panose="02040503050406030204" pitchFamily="18" charset="0"/>
                                        </a:rPr>
                                        <m:t>𝐴</m:t>
                                      </m:r>
                                      <m:r>
                                        <a:rPr lang="es-ES" b="0" i="1" smtClean="0">
                                          <a:latin typeface="Cambria Math" panose="02040503050406030204" pitchFamily="18" charset="0"/>
                                        </a:rPr>
                                        <m:t>,</m:t>
                                      </m:r>
                                      <m:r>
                                        <a:rPr lang="es-ES" b="0" i="1" smtClean="0">
                                          <a:latin typeface="Cambria Math" panose="02040503050406030204" pitchFamily="18" charset="0"/>
                                        </a:rPr>
                                        <m:t>𝐵</m:t>
                                      </m:r>
                                    </m:e>
                                  </m:d>
                                </m:sub>
                              </m:sSub>
                              <m:nary>
                                <m:naryPr>
                                  <m:chr m:val="∑"/>
                                  <m:supHide m:val="on"/>
                                  <m:ctrlPr>
                                    <a:rPr lang="es-ES" b="0" i="1" smtClean="0">
                                      <a:latin typeface="Cambria Math" panose="02040503050406030204" pitchFamily="18" charset="0"/>
                                    </a:rPr>
                                  </m:ctrlPr>
                                </m:naryPr>
                                <m:sub>
                                  <m:r>
                                    <m:rPr>
                                      <m:brk m:alnAt="7"/>
                                    </m:rPr>
                                    <a:rPr lang="es-ES" b="0" i="1" smtClean="0">
                                      <a:latin typeface="Cambria Math" panose="02040503050406030204" pitchFamily="18" charset="0"/>
                                    </a:rPr>
                                    <m:t>𝑖</m:t>
                                  </m:r>
                                  <m:r>
                                    <m:rPr>
                                      <m:nor/>
                                    </m:rPr>
                                    <a:rPr lang="es-ES"/>
                                    <m:t>∈</m:t>
                                  </m:r>
                                  <m:r>
                                    <a:rPr lang="es-ES" b="0" i="1" smtClean="0">
                                      <a:latin typeface="Cambria Math" panose="02040503050406030204" pitchFamily="18" charset="0"/>
                                    </a:rPr>
                                    <m:t> </m:t>
                                  </m:r>
                                  <m:r>
                                    <a:rPr lang="es-ES" b="0" i="1" smtClean="0">
                                      <a:latin typeface="Cambria Math" panose="02040503050406030204" pitchFamily="18" charset="0"/>
                                    </a:rPr>
                                    <m:t>𝐴</m:t>
                                  </m:r>
                                </m:sub>
                                <m:sup/>
                                <m:e>
                                  <m:nary>
                                    <m:naryPr>
                                      <m:chr m:val="∑"/>
                                      <m:supHide m:val="on"/>
                                      <m:ctrlPr>
                                        <a:rPr lang="es-ES" b="0" i="1" smtClean="0">
                                          <a:latin typeface="Cambria Math" panose="02040503050406030204" pitchFamily="18" charset="0"/>
                                        </a:rPr>
                                      </m:ctrlPr>
                                    </m:naryPr>
                                    <m:sub>
                                      <m:r>
                                        <m:rPr>
                                          <m:brk m:alnAt="7"/>
                                        </m:rPr>
                                        <a:rPr lang="es-ES" b="0" i="1" smtClean="0">
                                          <a:latin typeface="Cambria Math" panose="02040503050406030204" pitchFamily="18" charset="0"/>
                                        </a:rPr>
                                        <m:t>𝑖</m:t>
                                      </m:r>
                                      <m:r>
                                        <m:rPr>
                                          <m:nor/>
                                        </m:rPr>
                                        <a:rPr lang="es-ES"/>
                                        <m:t>∈</m:t>
                                      </m:r>
                                      <m:r>
                                        <a:rPr lang="es-ES" b="0" i="1" smtClean="0">
                                          <a:latin typeface="Cambria Math" panose="02040503050406030204" pitchFamily="18" charset="0"/>
                                        </a:rPr>
                                        <m:t> </m:t>
                                      </m:r>
                                      <m:r>
                                        <a:rPr lang="es-ES" b="0" i="1" smtClean="0">
                                          <a:latin typeface="Cambria Math" panose="02040503050406030204" pitchFamily="18" charset="0"/>
                                        </a:rPr>
                                        <m:t>𝐵</m:t>
                                      </m:r>
                                    </m:sub>
                                    <m:sup/>
                                    <m:e>
                                      <m:sSub>
                                        <m:sSubPr>
                                          <m:ctrlPr>
                                            <a:rPr lang="es-ES" b="0" i="1" smtClean="0">
                                              <a:latin typeface="Cambria Math" panose="02040503050406030204" pitchFamily="18" charset="0"/>
                                            </a:rPr>
                                          </m:ctrlPr>
                                        </m:sSubPr>
                                        <m:e>
                                          <m:r>
                                            <a:rPr lang="es-ES" b="0" i="1" smtClean="0">
                                              <a:latin typeface="Cambria Math" panose="02040503050406030204" pitchFamily="18" charset="0"/>
                                            </a:rPr>
                                            <m:t>𝑊</m:t>
                                          </m:r>
                                        </m:e>
                                        <m:sub>
                                          <m:r>
                                            <a:rPr lang="es-ES" b="0" i="1" smtClean="0">
                                              <a:latin typeface="Cambria Math" panose="02040503050406030204" pitchFamily="18" charset="0"/>
                                            </a:rPr>
                                            <m:t>𝑖𝑗</m:t>
                                          </m:r>
                                        </m:sub>
                                      </m:sSub>
                                    </m:e>
                                  </m:nary>
                                </m:e>
                              </m:nary>
                            </m:e>
                          </m:eqArr>
                        </m:e>
                      </m:func>
                    </m:oMath>
                  </m:oMathPara>
                </a14:m>
                <a:endParaRPr lang="es-ES" dirty="0"/>
              </a:p>
            </p:txBody>
          </p:sp>
        </mc:Choice>
        <mc:Fallback xmlns="">
          <p:sp>
            <p:nvSpPr>
              <p:cNvPr id="16" name="Marcador de contenido 2">
                <a:extLst>
                  <a:ext uri="{FF2B5EF4-FFF2-40B4-BE49-F238E27FC236}">
                    <a16:creationId xmlns:a16="http://schemas.microsoft.com/office/drawing/2014/main" id="{9E778A15-4A95-4104-AAF7-5431D073CCCD}"/>
                  </a:ext>
                </a:extLst>
              </p:cNvPr>
              <p:cNvSpPr txBox="1">
                <a:spLocks noRot="1" noChangeAspect="1" noMove="1" noResize="1" noEditPoints="1" noAdjustHandles="1" noChangeArrowheads="1" noChangeShapeType="1" noTextEdit="1"/>
              </p:cNvSpPr>
              <p:nvPr/>
            </p:nvSpPr>
            <p:spPr>
              <a:xfrm>
                <a:off x="839988" y="3128176"/>
                <a:ext cx="3700466" cy="2359008"/>
              </a:xfrm>
              <a:prstGeom prst="rect">
                <a:avLst/>
              </a:prstGeom>
              <a:blipFill>
                <a:blip r:embed="rId6"/>
                <a:stretch>
                  <a:fillRect t="-103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0" name="Marcador de contenido 2">
                <a:extLst>
                  <a:ext uri="{FF2B5EF4-FFF2-40B4-BE49-F238E27FC236}">
                    <a16:creationId xmlns:a16="http://schemas.microsoft.com/office/drawing/2014/main" id="{C6524EDB-25DD-4FB0-B9DE-A72BC07821BC}"/>
                  </a:ext>
                </a:extLst>
              </p:cNvPr>
              <p:cNvSpPr txBox="1">
                <a:spLocks/>
              </p:cNvSpPr>
              <p:nvPr/>
            </p:nvSpPr>
            <p:spPr>
              <a:xfrm>
                <a:off x="5211964" y="2821031"/>
                <a:ext cx="400050" cy="45085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𝐴</m:t>
                      </m:r>
                    </m:oMath>
                  </m:oMathPara>
                </a14:m>
                <a:endParaRPr lang="es-ES" dirty="0"/>
              </a:p>
            </p:txBody>
          </p:sp>
        </mc:Choice>
        <mc:Fallback xmlns="">
          <p:sp>
            <p:nvSpPr>
              <p:cNvPr id="20" name="Marcador de contenido 2">
                <a:extLst>
                  <a:ext uri="{FF2B5EF4-FFF2-40B4-BE49-F238E27FC236}">
                    <a16:creationId xmlns:a16="http://schemas.microsoft.com/office/drawing/2014/main" id="{C6524EDB-25DD-4FB0-B9DE-A72BC07821BC}"/>
                  </a:ext>
                </a:extLst>
              </p:cNvPr>
              <p:cNvSpPr txBox="1">
                <a:spLocks noRot="1" noChangeAspect="1" noMove="1" noResize="1" noEditPoints="1" noAdjustHandles="1" noChangeArrowheads="1" noChangeShapeType="1" noTextEdit="1"/>
              </p:cNvSpPr>
              <p:nvPr/>
            </p:nvSpPr>
            <p:spPr>
              <a:xfrm>
                <a:off x="5211964" y="2821031"/>
                <a:ext cx="400050" cy="450850"/>
              </a:xfrm>
              <a:prstGeom prst="rect">
                <a:avLst/>
              </a:prstGeom>
              <a:blipFill>
                <a:blip r:embed="rId7"/>
                <a:stretch>
                  <a:fillRect l="-6061" r="-1515"/>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1" name="Marcador de contenido 2">
                <a:extLst>
                  <a:ext uri="{FF2B5EF4-FFF2-40B4-BE49-F238E27FC236}">
                    <a16:creationId xmlns:a16="http://schemas.microsoft.com/office/drawing/2014/main" id="{C62FA81B-5D3A-4068-885D-4F5A97ADE23B}"/>
                  </a:ext>
                </a:extLst>
              </p:cNvPr>
              <p:cNvSpPr txBox="1">
                <a:spLocks/>
              </p:cNvSpPr>
              <p:nvPr/>
            </p:nvSpPr>
            <p:spPr>
              <a:xfrm>
                <a:off x="10366773" y="3189332"/>
                <a:ext cx="400050" cy="45085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𝐵</m:t>
                      </m:r>
                    </m:oMath>
                  </m:oMathPara>
                </a14:m>
                <a:endParaRPr lang="es-ES" dirty="0"/>
              </a:p>
            </p:txBody>
          </p:sp>
        </mc:Choice>
        <mc:Fallback xmlns="">
          <p:sp>
            <p:nvSpPr>
              <p:cNvPr id="21" name="Marcador de contenido 2">
                <a:extLst>
                  <a:ext uri="{FF2B5EF4-FFF2-40B4-BE49-F238E27FC236}">
                    <a16:creationId xmlns:a16="http://schemas.microsoft.com/office/drawing/2014/main" id="{C62FA81B-5D3A-4068-885D-4F5A97ADE23B}"/>
                  </a:ext>
                </a:extLst>
              </p:cNvPr>
              <p:cNvSpPr txBox="1">
                <a:spLocks noRot="1" noChangeAspect="1" noMove="1" noResize="1" noEditPoints="1" noAdjustHandles="1" noChangeArrowheads="1" noChangeShapeType="1" noTextEdit="1"/>
              </p:cNvSpPr>
              <p:nvPr/>
            </p:nvSpPr>
            <p:spPr>
              <a:xfrm>
                <a:off x="10366773" y="3189332"/>
                <a:ext cx="400050" cy="450850"/>
              </a:xfrm>
              <a:prstGeom prst="rect">
                <a:avLst/>
              </a:prstGeom>
              <a:blipFill>
                <a:blip r:embed="rId8"/>
                <a:stretch>
                  <a:fillRect l="-6154" r="-4615"/>
                </a:stretch>
              </a:blipFill>
            </p:spPr>
            <p:txBody>
              <a:bodyPr/>
              <a:lstStyle/>
              <a:p>
                <a:r>
                  <a:rPr lang="es-ES">
                    <a:noFill/>
                  </a:rPr>
                  <a:t> </a:t>
                </a:r>
              </a:p>
            </p:txBody>
          </p:sp>
        </mc:Fallback>
      </mc:AlternateContent>
      <p:cxnSp>
        <p:nvCxnSpPr>
          <p:cNvPr id="24" name="Conector recto 23">
            <a:extLst>
              <a:ext uri="{FF2B5EF4-FFF2-40B4-BE49-F238E27FC236}">
                <a16:creationId xmlns:a16="http://schemas.microsoft.com/office/drawing/2014/main" id="{1123FED9-0EA0-43F0-890C-7D697F04B191}"/>
              </a:ext>
            </a:extLst>
          </p:cNvPr>
          <p:cNvCxnSpPr>
            <a:cxnSpLocks/>
          </p:cNvCxnSpPr>
          <p:nvPr/>
        </p:nvCxnSpPr>
        <p:spPr>
          <a:xfrm>
            <a:off x="7570595" y="2730472"/>
            <a:ext cx="26195" cy="2769467"/>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FD688890-4BED-48D0-B052-4814C5114A96}"/>
              </a:ext>
            </a:extLst>
          </p:cNvPr>
          <p:cNvCxnSpPr>
            <a:cxnSpLocks/>
          </p:cNvCxnSpPr>
          <p:nvPr/>
        </p:nvCxnSpPr>
        <p:spPr>
          <a:xfrm>
            <a:off x="6229350" y="3162272"/>
            <a:ext cx="2895600" cy="77155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82E1D14C-0FD7-4E0B-9AE8-A7D87E6523C3}"/>
              </a:ext>
            </a:extLst>
          </p:cNvPr>
          <p:cNvCxnSpPr>
            <a:cxnSpLocks/>
          </p:cNvCxnSpPr>
          <p:nvPr/>
        </p:nvCxnSpPr>
        <p:spPr>
          <a:xfrm flipV="1">
            <a:off x="7505703" y="4000500"/>
            <a:ext cx="1619247" cy="16192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Conector recto 27">
            <a:extLst>
              <a:ext uri="{FF2B5EF4-FFF2-40B4-BE49-F238E27FC236}">
                <a16:creationId xmlns:a16="http://schemas.microsoft.com/office/drawing/2014/main" id="{D7A95FB0-97A7-42A3-8EE4-9538B80E1969}"/>
              </a:ext>
            </a:extLst>
          </p:cNvPr>
          <p:cNvCxnSpPr>
            <a:cxnSpLocks/>
          </p:cNvCxnSpPr>
          <p:nvPr/>
        </p:nvCxnSpPr>
        <p:spPr>
          <a:xfrm>
            <a:off x="7458379" y="4307680"/>
            <a:ext cx="1418921" cy="43577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F320FB21-ED14-41E7-B5EE-037151725A7E}"/>
              </a:ext>
            </a:extLst>
          </p:cNvPr>
          <p:cNvCxnSpPr>
            <a:cxnSpLocks/>
          </p:cNvCxnSpPr>
          <p:nvPr/>
        </p:nvCxnSpPr>
        <p:spPr>
          <a:xfrm>
            <a:off x="6629400" y="4848225"/>
            <a:ext cx="3638550" cy="55245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Elipse 36">
            <a:extLst>
              <a:ext uri="{FF2B5EF4-FFF2-40B4-BE49-F238E27FC236}">
                <a16:creationId xmlns:a16="http://schemas.microsoft.com/office/drawing/2014/main" id="{E3870F17-A2D1-4B0C-99D7-8EAF56A947B4}"/>
              </a:ext>
            </a:extLst>
          </p:cNvPr>
          <p:cNvSpPr/>
          <p:nvPr/>
        </p:nvSpPr>
        <p:spPr>
          <a:xfrm>
            <a:off x="4851793" y="2695255"/>
            <a:ext cx="2663431" cy="2512628"/>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Elipse 37">
            <a:extLst>
              <a:ext uri="{FF2B5EF4-FFF2-40B4-BE49-F238E27FC236}">
                <a16:creationId xmlns:a16="http://schemas.microsoft.com/office/drawing/2014/main" id="{6EA2B471-01B1-473F-BF23-C1685D5283FE}"/>
              </a:ext>
            </a:extLst>
          </p:cNvPr>
          <p:cNvSpPr/>
          <p:nvPr/>
        </p:nvSpPr>
        <p:spPr>
          <a:xfrm>
            <a:off x="8785625" y="2821031"/>
            <a:ext cx="2214571" cy="2883979"/>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mc:AlternateContent xmlns:mc="http://schemas.openxmlformats.org/markup-compatibility/2006" xmlns:a14="http://schemas.microsoft.com/office/drawing/2010/main">
        <mc:Choice Requires="a14">
          <p:sp>
            <p:nvSpPr>
              <p:cNvPr id="25" name="Marcador de contenido 2">
                <a:extLst>
                  <a:ext uri="{FF2B5EF4-FFF2-40B4-BE49-F238E27FC236}">
                    <a16:creationId xmlns:a16="http://schemas.microsoft.com/office/drawing/2014/main" id="{B6D05DF6-544F-4AAF-B306-02FD53457E58}"/>
                  </a:ext>
                </a:extLst>
              </p:cNvPr>
              <p:cNvSpPr txBox="1">
                <a:spLocks/>
              </p:cNvSpPr>
              <p:nvPr/>
            </p:nvSpPr>
            <p:spPr>
              <a:xfrm>
                <a:off x="5746557" y="5515944"/>
                <a:ext cx="3700466" cy="23590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4</m:t>
                      </m:r>
                    </m:oMath>
                  </m:oMathPara>
                </a14:m>
                <a:endParaRPr lang="es-ES" dirty="0"/>
              </a:p>
            </p:txBody>
          </p:sp>
        </mc:Choice>
        <mc:Fallback xmlns="">
          <p:sp>
            <p:nvSpPr>
              <p:cNvPr id="25" name="Marcador de contenido 2">
                <a:extLst>
                  <a:ext uri="{FF2B5EF4-FFF2-40B4-BE49-F238E27FC236}">
                    <a16:creationId xmlns:a16="http://schemas.microsoft.com/office/drawing/2014/main" id="{B6D05DF6-544F-4AAF-B306-02FD53457E58}"/>
                  </a:ext>
                </a:extLst>
              </p:cNvPr>
              <p:cNvSpPr txBox="1">
                <a:spLocks noRot="1" noChangeAspect="1" noMove="1" noResize="1" noEditPoints="1" noAdjustHandles="1" noChangeArrowheads="1" noChangeShapeType="1" noTextEdit="1"/>
              </p:cNvSpPr>
              <p:nvPr/>
            </p:nvSpPr>
            <p:spPr>
              <a:xfrm>
                <a:off x="5746557" y="5515944"/>
                <a:ext cx="3700466" cy="2359008"/>
              </a:xfrm>
              <a:prstGeom prst="rect">
                <a:avLst/>
              </a:prstGeom>
              <a:blipFill>
                <a:blip r:embed="rId9"/>
                <a:stretch>
                  <a:fillRect/>
                </a:stretch>
              </a:blipFill>
            </p:spPr>
            <p:txBody>
              <a:bodyPr/>
              <a:lstStyle/>
              <a:p>
                <a:r>
                  <a:rPr lang="es-ES">
                    <a:noFill/>
                  </a:rPr>
                  <a:t> </a:t>
                </a:r>
              </a:p>
            </p:txBody>
          </p:sp>
        </mc:Fallback>
      </mc:AlternateContent>
    </p:spTree>
    <p:extLst>
      <p:ext uri="{BB962C8B-B14F-4D97-AF65-F5344CB8AC3E}">
        <p14:creationId xmlns:p14="http://schemas.microsoft.com/office/powerpoint/2010/main" val="11942936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ED7BFF-9D2A-49FC-82FB-9AC5768ACAAB}"/>
              </a:ext>
            </a:extLst>
          </p:cNvPr>
          <p:cNvSpPr>
            <a:spLocks noGrp="1"/>
          </p:cNvSpPr>
          <p:nvPr>
            <p:ph type="title"/>
          </p:nvPr>
        </p:nvSpPr>
        <p:spPr/>
        <p:txBody>
          <a:bodyPr/>
          <a:lstStyle/>
          <a:p>
            <a:r>
              <a:rPr lang="es-ES" dirty="0"/>
              <a:t>Agrupamientos espectrales</a:t>
            </a:r>
          </a:p>
        </p:txBody>
      </p:sp>
      <p:sp>
        <p:nvSpPr>
          <p:cNvPr id="3" name="Marcador de contenido 2">
            <a:extLst>
              <a:ext uri="{FF2B5EF4-FFF2-40B4-BE49-F238E27FC236}">
                <a16:creationId xmlns:a16="http://schemas.microsoft.com/office/drawing/2014/main" id="{683D93E4-0480-450C-8FA3-2D51D832756F}"/>
              </a:ext>
            </a:extLst>
          </p:cNvPr>
          <p:cNvSpPr>
            <a:spLocks noGrp="1"/>
          </p:cNvSpPr>
          <p:nvPr>
            <p:ph idx="1"/>
          </p:nvPr>
        </p:nvSpPr>
        <p:spPr>
          <a:xfrm>
            <a:off x="838200" y="1825625"/>
            <a:ext cx="10515600" cy="4351338"/>
          </a:xfrm>
        </p:spPr>
        <p:txBody>
          <a:bodyPr>
            <a:normAutofit/>
          </a:bodyPr>
          <a:lstStyle/>
          <a:p>
            <a:pPr marL="0" indent="0">
              <a:buNone/>
            </a:pPr>
            <a:r>
              <a:rPr lang="es-ES" dirty="0"/>
              <a:t> </a:t>
            </a:r>
          </a:p>
        </p:txBody>
      </p:sp>
      <p:sp>
        <p:nvSpPr>
          <p:cNvPr id="4" name="Marcador de pie de página 3">
            <a:extLst>
              <a:ext uri="{FF2B5EF4-FFF2-40B4-BE49-F238E27FC236}">
                <a16:creationId xmlns:a16="http://schemas.microsoft.com/office/drawing/2014/main" id="{DC52E3A5-E822-4A3F-9E9E-C2CE6654820A}"/>
              </a:ext>
            </a:extLst>
          </p:cNvPr>
          <p:cNvSpPr>
            <a:spLocks noGrp="1"/>
          </p:cNvSpPr>
          <p:nvPr>
            <p:ph type="ftr" sz="quarter" idx="11"/>
          </p:nvPr>
        </p:nvSpPr>
        <p:spPr/>
        <p:txBody>
          <a:bodyPr/>
          <a:lstStyle/>
          <a:p>
            <a:r>
              <a:rPr lang="es-ES"/>
              <a:t>Máster en Robótica y Sistemas Inteligentes</a:t>
            </a:r>
            <a:endParaRPr lang="es-ES" dirty="0"/>
          </a:p>
        </p:txBody>
      </p:sp>
      <p:sp>
        <p:nvSpPr>
          <p:cNvPr id="5" name="Marcador de número de diapositiva 4">
            <a:extLst>
              <a:ext uri="{FF2B5EF4-FFF2-40B4-BE49-F238E27FC236}">
                <a16:creationId xmlns:a16="http://schemas.microsoft.com/office/drawing/2014/main" id="{714D1B5B-5DE0-4E78-B4ED-D2D1A6573FFE}"/>
              </a:ext>
            </a:extLst>
          </p:cNvPr>
          <p:cNvSpPr>
            <a:spLocks noGrp="1"/>
          </p:cNvSpPr>
          <p:nvPr>
            <p:ph type="sldNum" sz="quarter" idx="12"/>
          </p:nvPr>
        </p:nvSpPr>
        <p:spPr/>
        <p:txBody>
          <a:bodyPr/>
          <a:lstStyle/>
          <a:p>
            <a:fld id="{7C51361C-AF87-194C-B798-ECB5840BEEDE}" type="slidenum">
              <a:rPr lang="es-ES" smtClean="0"/>
              <a:pPr/>
              <a:t>44</a:t>
            </a:fld>
            <a:r>
              <a:rPr lang="es-ES" dirty="0"/>
              <a:t> de 53</a:t>
            </a:r>
          </a:p>
        </p:txBody>
      </p:sp>
      <p:sp>
        <p:nvSpPr>
          <p:cNvPr id="6" name="Marcador de texto 5">
            <a:extLst>
              <a:ext uri="{FF2B5EF4-FFF2-40B4-BE49-F238E27FC236}">
                <a16:creationId xmlns:a16="http://schemas.microsoft.com/office/drawing/2014/main" id="{167AC497-CA1C-4FF5-8716-7A4ABE5BA9A4}"/>
              </a:ext>
            </a:extLst>
          </p:cNvPr>
          <p:cNvSpPr>
            <a:spLocks noGrp="1"/>
          </p:cNvSpPr>
          <p:nvPr>
            <p:ph type="body" sz="quarter" idx="13"/>
          </p:nvPr>
        </p:nvSpPr>
        <p:spPr/>
        <p:txBody>
          <a:bodyPr/>
          <a:lstStyle/>
          <a:p>
            <a:r>
              <a:rPr lang="es-ES" dirty="0"/>
              <a:t>Obtener una representación alternativa de los datos</a:t>
            </a:r>
          </a:p>
          <a:p>
            <a:endParaRPr lang="es-ES" dirty="0"/>
          </a:p>
        </p:txBody>
      </p:sp>
      <p:pic>
        <p:nvPicPr>
          <p:cNvPr id="10" name="Imagen 9">
            <a:extLst>
              <a:ext uri="{FF2B5EF4-FFF2-40B4-BE49-F238E27FC236}">
                <a16:creationId xmlns:a16="http://schemas.microsoft.com/office/drawing/2014/main" id="{0CC88F7C-133B-4666-8347-E7C130D3D687}"/>
              </a:ext>
            </a:extLst>
          </p:cNvPr>
          <p:cNvPicPr>
            <a:picLocks noChangeAspect="1"/>
          </p:cNvPicPr>
          <p:nvPr/>
        </p:nvPicPr>
        <p:blipFill rotWithShape="1">
          <a:blip r:embed="rId2"/>
          <a:srcRect l="55436" t="33651" r="27500" b="36068"/>
          <a:stretch/>
        </p:blipFill>
        <p:spPr>
          <a:xfrm>
            <a:off x="3897086" y="1662124"/>
            <a:ext cx="4038599" cy="4031105"/>
          </a:xfrm>
          <a:prstGeom prst="rect">
            <a:avLst/>
          </a:prstGeom>
        </p:spPr>
      </p:pic>
    </p:spTree>
    <p:extLst>
      <p:ext uri="{BB962C8B-B14F-4D97-AF65-F5344CB8AC3E}">
        <p14:creationId xmlns:p14="http://schemas.microsoft.com/office/powerpoint/2010/main" val="27494331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ED7BFF-9D2A-49FC-82FB-9AC5768ACAAB}"/>
              </a:ext>
            </a:extLst>
          </p:cNvPr>
          <p:cNvSpPr>
            <a:spLocks noGrp="1"/>
          </p:cNvSpPr>
          <p:nvPr>
            <p:ph type="title"/>
          </p:nvPr>
        </p:nvSpPr>
        <p:spPr/>
        <p:txBody>
          <a:bodyPr/>
          <a:lstStyle/>
          <a:p>
            <a:r>
              <a:rPr lang="es-ES" dirty="0"/>
              <a:t>Agrupamientos espectrales</a:t>
            </a:r>
          </a:p>
        </p:txBody>
      </p:sp>
      <p:sp>
        <p:nvSpPr>
          <p:cNvPr id="3" name="Marcador de contenido 2">
            <a:extLst>
              <a:ext uri="{FF2B5EF4-FFF2-40B4-BE49-F238E27FC236}">
                <a16:creationId xmlns:a16="http://schemas.microsoft.com/office/drawing/2014/main" id="{683D93E4-0480-450C-8FA3-2D51D832756F}"/>
              </a:ext>
            </a:extLst>
          </p:cNvPr>
          <p:cNvSpPr>
            <a:spLocks noGrp="1"/>
          </p:cNvSpPr>
          <p:nvPr>
            <p:ph idx="1"/>
          </p:nvPr>
        </p:nvSpPr>
        <p:spPr>
          <a:xfrm>
            <a:off x="838200" y="1825625"/>
            <a:ext cx="10515600" cy="4351338"/>
          </a:xfrm>
        </p:spPr>
        <p:txBody>
          <a:bodyPr>
            <a:normAutofit/>
          </a:bodyPr>
          <a:lstStyle/>
          <a:p>
            <a:pPr marL="0" indent="0">
              <a:buNone/>
            </a:pPr>
            <a:r>
              <a:rPr lang="es-ES" dirty="0"/>
              <a:t> </a:t>
            </a:r>
          </a:p>
        </p:txBody>
      </p:sp>
      <p:sp>
        <p:nvSpPr>
          <p:cNvPr id="4" name="Marcador de pie de página 3">
            <a:extLst>
              <a:ext uri="{FF2B5EF4-FFF2-40B4-BE49-F238E27FC236}">
                <a16:creationId xmlns:a16="http://schemas.microsoft.com/office/drawing/2014/main" id="{DC52E3A5-E822-4A3F-9E9E-C2CE6654820A}"/>
              </a:ext>
            </a:extLst>
          </p:cNvPr>
          <p:cNvSpPr>
            <a:spLocks noGrp="1"/>
          </p:cNvSpPr>
          <p:nvPr>
            <p:ph type="ftr" sz="quarter" idx="11"/>
          </p:nvPr>
        </p:nvSpPr>
        <p:spPr/>
        <p:txBody>
          <a:bodyPr/>
          <a:lstStyle/>
          <a:p>
            <a:r>
              <a:rPr lang="es-ES"/>
              <a:t>Máster en Robótica y Sistemas Inteligentes</a:t>
            </a:r>
            <a:endParaRPr lang="es-ES" dirty="0"/>
          </a:p>
        </p:txBody>
      </p:sp>
      <p:sp>
        <p:nvSpPr>
          <p:cNvPr id="5" name="Marcador de número de diapositiva 4">
            <a:extLst>
              <a:ext uri="{FF2B5EF4-FFF2-40B4-BE49-F238E27FC236}">
                <a16:creationId xmlns:a16="http://schemas.microsoft.com/office/drawing/2014/main" id="{714D1B5B-5DE0-4E78-B4ED-D2D1A6573FFE}"/>
              </a:ext>
            </a:extLst>
          </p:cNvPr>
          <p:cNvSpPr>
            <a:spLocks noGrp="1"/>
          </p:cNvSpPr>
          <p:nvPr>
            <p:ph type="sldNum" sz="quarter" idx="12"/>
          </p:nvPr>
        </p:nvSpPr>
        <p:spPr/>
        <p:txBody>
          <a:bodyPr/>
          <a:lstStyle/>
          <a:p>
            <a:fld id="{7C51361C-AF87-194C-B798-ECB5840BEEDE}" type="slidenum">
              <a:rPr lang="es-ES" smtClean="0"/>
              <a:pPr/>
              <a:t>45</a:t>
            </a:fld>
            <a:r>
              <a:rPr lang="es-ES" dirty="0"/>
              <a:t> de 53</a:t>
            </a:r>
          </a:p>
        </p:txBody>
      </p:sp>
      <p:sp>
        <p:nvSpPr>
          <p:cNvPr id="6" name="Marcador de texto 5">
            <a:extLst>
              <a:ext uri="{FF2B5EF4-FFF2-40B4-BE49-F238E27FC236}">
                <a16:creationId xmlns:a16="http://schemas.microsoft.com/office/drawing/2014/main" id="{167AC497-CA1C-4FF5-8716-7A4ABE5BA9A4}"/>
              </a:ext>
            </a:extLst>
          </p:cNvPr>
          <p:cNvSpPr>
            <a:spLocks noGrp="1"/>
          </p:cNvSpPr>
          <p:nvPr>
            <p:ph type="body" sz="quarter" idx="13"/>
          </p:nvPr>
        </p:nvSpPr>
        <p:spPr/>
        <p:txBody>
          <a:bodyPr/>
          <a:lstStyle/>
          <a:p>
            <a:r>
              <a:rPr lang="es-ES" dirty="0"/>
              <a:t>Obtener una representación alternativa de los datos</a:t>
            </a:r>
          </a:p>
          <a:p>
            <a:endParaRPr lang="es-ES" dirty="0"/>
          </a:p>
        </p:txBody>
      </p:sp>
      <p:pic>
        <p:nvPicPr>
          <p:cNvPr id="9" name="Imagen 8">
            <a:extLst>
              <a:ext uri="{FF2B5EF4-FFF2-40B4-BE49-F238E27FC236}">
                <a16:creationId xmlns:a16="http://schemas.microsoft.com/office/drawing/2014/main" id="{C52D84A0-D84C-462F-9F4D-93BBB9663953}"/>
              </a:ext>
            </a:extLst>
          </p:cNvPr>
          <p:cNvPicPr>
            <a:picLocks noChangeAspect="1"/>
          </p:cNvPicPr>
          <p:nvPr/>
        </p:nvPicPr>
        <p:blipFill rotWithShape="1">
          <a:blip r:embed="rId2"/>
          <a:srcRect l="54223" t="50687" r="21415" b="19335"/>
          <a:stretch/>
        </p:blipFill>
        <p:spPr>
          <a:xfrm>
            <a:off x="910258" y="1972521"/>
            <a:ext cx="4768773" cy="3300773"/>
          </a:xfrm>
          <a:prstGeom prst="rect">
            <a:avLst/>
          </a:prstGeom>
        </p:spPr>
      </p:pic>
      <p:pic>
        <p:nvPicPr>
          <p:cNvPr id="10" name="Imagen 9">
            <a:extLst>
              <a:ext uri="{FF2B5EF4-FFF2-40B4-BE49-F238E27FC236}">
                <a16:creationId xmlns:a16="http://schemas.microsoft.com/office/drawing/2014/main" id="{9ADA173B-2A50-4FD2-836D-CF273664D7B7}"/>
              </a:ext>
            </a:extLst>
          </p:cNvPr>
          <p:cNvPicPr>
            <a:picLocks noChangeAspect="1"/>
          </p:cNvPicPr>
          <p:nvPr/>
        </p:nvPicPr>
        <p:blipFill rotWithShape="1">
          <a:blip r:embed="rId3"/>
          <a:srcRect l="54286" t="39841" r="21071" b="29842"/>
          <a:stretch/>
        </p:blipFill>
        <p:spPr>
          <a:xfrm>
            <a:off x="6127001" y="1904184"/>
            <a:ext cx="4967198" cy="3437446"/>
          </a:xfrm>
          <a:prstGeom prst="rect">
            <a:avLst/>
          </a:prstGeom>
        </p:spPr>
      </p:pic>
    </p:spTree>
    <p:extLst>
      <p:ext uri="{BB962C8B-B14F-4D97-AF65-F5344CB8AC3E}">
        <p14:creationId xmlns:p14="http://schemas.microsoft.com/office/powerpoint/2010/main" val="36517065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ED7BFF-9D2A-49FC-82FB-9AC5768ACAAB}"/>
              </a:ext>
            </a:extLst>
          </p:cNvPr>
          <p:cNvSpPr>
            <a:spLocks noGrp="1"/>
          </p:cNvSpPr>
          <p:nvPr>
            <p:ph type="title"/>
          </p:nvPr>
        </p:nvSpPr>
        <p:spPr/>
        <p:txBody>
          <a:bodyPr/>
          <a:lstStyle/>
          <a:p>
            <a:r>
              <a:rPr lang="es-ES" dirty="0"/>
              <a:t>Agrupamiento espectral</a:t>
            </a:r>
          </a:p>
        </p:txBody>
      </p:sp>
      <p:sp>
        <p:nvSpPr>
          <p:cNvPr id="3" name="Marcador de contenido 2">
            <a:extLst>
              <a:ext uri="{FF2B5EF4-FFF2-40B4-BE49-F238E27FC236}">
                <a16:creationId xmlns:a16="http://schemas.microsoft.com/office/drawing/2014/main" id="{683D93E4-0480-450C-8FA3-2D51D832756F}"/>
              </a:ext>
            </a:extLst>
          </p:cNvPr>
          <p:cNvSpPr>
            <a:spLocks noGrp="1"/>
          </p:cNvSpPr>
          <p:nvPr>
            <p:ph idx="1"/>
          </p:nvPr>
        </p:nvSpPr>
        <p:spPr>
          <a:xfrm>
            <a:off x="838200" y="1825625"/>
            <a:ext cx="10515600" cy="4351338"/>
          </a:xfrm>
        </p:spPr>
        <p:txBody>
          <a:bodyPr>
            <a:normAutofit/>
          </a:bodyPr>
          <a:lstStyle/>
          <a:p>
            <a:r>
              <a:rPr lang="es-ES" dirty="0"/>
              <a:t>Pasos para obtener el agrupamiento espectral:</a:t>
            </a:r>
          </a:p>
          <a:p>
            <a:pPr marL="0" indent="0">
              <a:buNone/>
            </a:pPr>
            <a:endParaRPr lang="es-ES" dirty="0"/>
          </a:p>
          <a:p>
            <a:pPr marL="0" indent="0">
              <a:buNone/>
            </a:pPr>
            <a:r>
              <a:rPr lang="es-ES" b="1" dirty="0"/>
              <a:t>	</a:t>
            </a:r>
            <a:r>
              <a:rPr lang="es-ES" dirty="0"/>
              <a:t>- Obtener un grafo y su matriz de adyacencias.</a:t>
            </a:r>
          </a:p>
          <a:p>
            <a:pPr marL="0" indent="0">
              <a:buNone/>
            </a:pPr>
            <a:endParaRPr lang="es-ES" b="1" dirty="0"/>
          </a:p>
          <a:p>
            <a:pPr marL="0" indent="0">
              <a:buNone/>
            </a:pPr>
            <a:r>
              <a:rPr lang="es-ES" b="1" dirty="0"/>
              <a:t>	-</a:t>
            </a:r>
            <a:r>
              <a:rPr lang="es-ES" dirty="0"/>
              <a:t> Obtener una representación alternativa de los datos.</a:t>
            </a:r>
          </a:p>
          <a:p>
            <a:pPr marL="0" indent="0">
              <a:buNone/>
            </a:pPr>
            <a:endParaRPr lang="es-ES" dirty="0"/>
          </a:p>
          <a:p>
            <a:pPr marL="0" indent="0">
              <a:buNone/>
            </a:pPr>
            <a:r>
              <a:rPr lang="es-ES" dirty="0"/>
              <a:t>	</a:t>
            </a:r>
            <a:r>
              <a:rPr lang="es-ES" b="1" dirty="0"/>
              <a:t>- Aplicar un algoritmo de agrupamiento estándar (K-	</a:t>
            </a:r>
            <a:r>
              <a:rPr lang="es-ES" b="1" dirty="0" err="1"/>
              <a:t>means</a:t>
            </a:r>
            <a:r>
              <a:rPr lang="es-ES" b="1" dirty="0"/>
              <a:t>)</a:t>
            </a:r>
          </a:p>
          <a:p>
            <a:pPr marL="0" indent="0">
              <a:buNone/>
            </a:pPr>
            <a:endParaRPr lang="es-ES" dirty="0"/>
          </a:p>
        </p:txBody>
      </p:sp>
      <p:sp>
        <p:nvSpPr>
          <p:cNvPr id="4" name="Marcador de pie de página 3">
            <a:extLst>
              <a:ext uri="{FF2B5EF4-FFF2-40B4-BE49-F238E27FC236}">
                <a16:creationId xmlns:a16="http://schemas.microsoft.com/office/drawing/2014/main" id="{DC52E3A5-E822-4A3F-9E9E-C2CE6654820A}"/>
              </a:ext>
            </a:extLst>
          </p:cNvPr>
          <p:cNvSpPr>
            <a:spLocks noGrp="1"/>
          </p:cNvSpPr>
          <p:nvPr>
            <p:ph type="ftr" sz="quarter" idx="11"/>
          </p:nvPr>
        </p:nvSpPr>
        <p:spPr/>
        <p:txBody>
          <a:bodyPr/>
          <a:lstStyle/>
          <a:p>
            <a:r>
              <a:rPr lang="es-ES"/>
              <a:t>Máster en Robótica y Sistemas Inteligentes</a:t>
            </a:r>
            <a:endParaRPr lang="es-ES" dirty="0"/>
          </a:p>
        </p:txBody>
      </p:sp>
      <p:sp>
        <p:nvSpPr>
          <p:cNvPr id="5" name="Marcador de número de diapositiva 4">
            <a:extLst>
              <a:ext uri="{FF2B5EF4-FFF2-40B4-BE49-F238E27FC236}">
                <a16:creationId xmlns:a16="http://schemas.microsoft.com/office/drawing/2014/main" id="{714D1B5B-5DE0-4E78-B4ED-D2D1A6573FFE}"/>
              </a:ext>
            </a:extLst>
          </p:cNvPr>
          <p:cNvSpPr>
            <a:spLocks noGrp="1"/>
          </p:cNvSpPr>
          <p:nvPr>
            <p:ph type="sldNum" sz="quarter" idx="12"/>
          </p:nvPr>
        </p:nvSpPr>
        <p:spPr/>
        <p:txBody>
          <a:bodyPr/>
          <a:lstStyle/>
          <a:p>
            <a:fld id="{7C51361C-AF87-194C-B798-ECB5840BEEDE}" type="slidenum">
              <a:rPr lang="es-ES" smtClean="0"/>
              <a:pPr/>
              <a:t>46</a:t>
            </a:fld>
            <a:r>
              <a:rPr lang="es-ES" dirty="0"/>
              <a:t> de 53</a:t>
            </a:r>
          </a:p>
        </p:txBody>
      </p:sp>
      <p:sp>
        <p:nvSpPr>
          <p:cNvPr id="6" name="Marcador de texto 5">
            <a:extLst>
              <a:ext uri="{FF2B5EF4-FFF2-40B4-BE49-F238E27FC236}">
                <a16:creationId xmlns:a16="http://schemas.microsoft.com/office/drawing/2014/main" id="{167AC497-CA1C-4FF5-8716-7A4ABE5BA9A4}"/>
              </a:ext>
            </a:extLst>
          </p:cNvPr>
          <p:cNvSpPr>
            <a:spLocks noGrp="1"/>
          </p:cNvSpPr>
          <p:nvPr>
            <p:ph type="body" sz="quarter" idx="13"/>
          </p:nvPr>
        </p:nvSpPr>
        <p:spPr/>
        <p:txBody>
          <a:bodyPr>
            <a:normAutofit/>
          </a:bodyPr>
          <a:lstStyle/>
          <a:p>
            <a:r>
              <a:rPr lang="es-ES" dirty="0"/>
              <a:t>Aplicar un algoritmo de agrupamiento estándar (K-	</a:t>
            </a:r>
            <a:r>
              <a:rPr lang="es-ES" dirty="0" err="1"/>
              <a:t>means</a:t>
            </a:r>
            <a:r>
              <a:rPr lang="es-ES" dirty="0"/>
              <a:t>)</a:t>
            </a:r>
          </a:p>
          <a:p>
            <a:endParaRPr lang="es-ES" dirty="0"/>
          </a:p>
        </p:txBody>
      </p:sp>
    </p:spTree>
    <p:extLst>
      <p:ext uri="{BB962C8B-B14F-4D97-AF65-F5344CB8AC3E}">
        <p14:creationId xmlns:p14="http://schemas.microsoft.com/office/powerpoint/2010/main" val="24136749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ED7BFF-9D2A-49FC-82FB-9AC5768ACAAB}"/>
              </a:ext>
            </a:extLst>
          </p:cNvPr>
          <p:cNvSpPr>
            <a:spLocks noGrp="1"/>
          </p:cNvSpPr>
          <p:nvPr>
            <p:ph type="title"/>
          </p:nvPr>
        </p:nvSpPr>
        <p:spPr/>
        <p:txBody>
          <a:bodyPr/>
          <a:lstStyle/>
          <a:p>
            <a:r>
              <a:rPr lang="es-ES" dirty="0"/>
              <a:t>Agrupamiento espectral</a:t>
            </a:r>
          </a:p>
        </p:txBody>
      </p:sp>
      <p:sp>
        <p:nvSpPr>
          <p:cNvPr id="3" name="Marcador de contenido 2">
            <a:extLst>
              <a:ext uri="{FF2B5EF4-FFF2-40B4-BE49-F238E27FC236}">
                <a16:creationId xmlns:a16="http://schemas.microsoft.com/office/drawing/2014/main" id="{683D93E4-0480-450C-8FA3-2D51D832756F}"/>
              </a:ext>
            </a:extLst>
          </p:cNvPr>
          <p:cNvSpPr>
            <a:spLocks noGrp="1"/>
          </p:cNvSpPr>
          <p:nvPr>
            <p:ph idx="1"/>
          </p:nvPr>
        </p:nvSpPr>
        <p:spPr>
          <a:xfrm>
            <a:off x="838200" y="1825625"/>
            <a:ext cx="10515600" cy="4351338"/>
          </a:xfrm>
        </p:spPr>
        <p:txBody>
          <a:bodyPr>
            <a:normAutofit/>
          </a:bodyPr>
          <a:lstStyle/>
          <a:p>
            <a:r>
              <a:rPr lang="es-ES" dirty="0"/>
              <a:t>Ventajas del agrupamiento espectral:</a:t>
            </a:r>
          </a:p>
          <a:p>
            <a:pPr marL="0" indent="0">
              <a:buNone/>
            </a:pPr>
            <a:r>
              <a:rPr lang="es-ES" dirty="0"/>
              <a:t>	</a:t>
            </a:r>
            <a:r>
              <a:rPr lang="es-ES" sz="2400" dirty="0"/>
              <a:t>- Presenta un  sólido fundamento teórico.</a:t>
            </a:r>
          </a:p>
          <a:p>
            <a:pPr marL="0" indent="0">
              <a:buNone/>
            </a:pPr>
            <a:r>
              <a:rPr lang="es-ES" sz="2400" dirty="0"/>
              <a:t>	- Permite clúster de distintas formas.</a:t>
            </a:r>
          </a:p>
          <a:p>
            <a:pPr marL="0" indent="0">
              <a:buNone/>
            </a:pPr>
            <a:r>
              <a:rPr lang="es-ES" sz="2400" dirty="0"/>
              <a:t>	- El grafo de similitudes se puede crear de con diferentes 	criterios.</a:t>
            </a:r>
          </a:p>
          <a:p>
            <a:pPr marL="0" indent="0">
              <a:buNone/>
            </a:pPr>
            <a:r>
              <a:rPr lang="es-ES" sz="2400" dirty="0"/>
              <a:t>	- Puede funcionar con diferentes medidas de distancia.</a:t>
            </a:r>
          </a:p>
          <a:p>
            <a:pPr marL="0" indent="0">
              <a:buNone/>
            </a:pPr>
            <a:r>
              <a:rPr lang="es-ES" sz="2400" dirty="0"/>
              <a:t>	- Se pueden usar diferentes algoritmos sobre la matriz 	transformada.</a:t>
            </a:r>
          </a:p>
          <a:p>
            <a:pPr marL="0" indent="0">
              <a:buNone/>
            </a:pPr>
            <a:endParaRPr lang="es-ES" dirty="0"/>
          </a:p>
        </p:txBody>
      </p:sp>
      <p:sp>
        <p:nvSpPr>
          <p:cNvPr id="4" name="Marcador de pie de página 3">
            <a:extLst>
              <a:ext uri="{FF2B5EF4-FFF2-40B4-BE49-F238E27FC236}">
                <a16:creationId xmlns:a16="http://schemas.microsoft.com/office/drawing/2014/main" id="{DC52E3A5-E822-4A3F-9E9E-C2CE6654820A}"/>
              </a:ext>
            </a:extLst>
          </p:cNvPr>
          <p:cNvSpPr>
            <a:spLocks noGrp="1"/>
          </p:cNvSpPr>
          <p:nvPr>
            <p:ph type="ftr" sz="quarter" idx="11"/>
          </p:nvPr>
        </p:nvSpPr>
        <p:spPr/>
        <p:txBody>
          <a:bodyPr/>
          <a:lstStyle/>
          <a:p>
            <a:r>
              <a:rPr lang="es-ES"/>
              <a:t>Máster en Robótica y Sistemas Inteligentes</a:t>
            </a:r>
            <a:endParaRPr lang="es-ES" dirty="0"/>
          </a:p>
        </p:txBody>
      </p:sp>
      <p:sp>
        <p:nvSpPr>
          <p:cNvPr id="5" name="Marcador de número de diapositiva 4">
            <a:extLst>
              <a:ext uri="{FF2B5EF4-FFF2-40B4-BE49-F238E27FC236}">
                <a16:creationId xmlns:a16="http://schemas.microsoft.com/office/drawing/2014/main" id="{714D1B5B-5DE0-4E78-B4ED-D2D1A6573FFE}"/>
              </a:ext>
            </a:extLst>
          </p:cNvPr>
          <p:cNvSpPr>
            <a:spLocks noGrp="1"/>
          </p:cNvSpPr>
          <p:nvPr>
            <p:ph type="sldNum" sz="quarter" idx="12"/>
          </p:nvPr>
        </p:nvSpPr>
        <p:spPr/>
        <p:txBody>
          <a:bodyPr/>
          <a:lstStyle/>
          <a:p>
            <a:fld id="{7C51361C-AF87-194C-B798-ECB5840BEEDE}" type="slidenum">
              <a:rPr lang="es-ES" smtClean="0"/>
              <a:pPr/>
              <a:t>47</a:t>
            </a:fld>
            <a:r>
              <a:rPr lang="es-ES" dirty="0"/>
              <a:t> de 53</a:t>
            </a:r>
          </a:p>
        </p:txBody>
      </p:sp>
      <p:sp>
        <p:nvSpPr>
          <p:cNvPr id="6" name="Marcador de texto 5">
            <a:extLst>
              <a:ext uri="{FF2B5EF4-FFF2-40B4-BE49-F238E27FC236}">
                <a16:creationId xmlns:a16="http://schemas.microsoft.com/office/drawing/2014/main" id="{167AC497-CA1C-4FF5-8716-7A4ABE5BA9A4}"/>
              </a:ext>
            </a:extLst>
          </p:cNvPr>
          <p:cNvSpPr>
            <a:spLocks noGrp="1"/>
          </p:cNvSpPr>
          <p:nvPr>
            <p:ph type="body" sz="quarter" idx="13"/>
          </p:nvPr>
        </p:nvSpPr>
        <p:spPr>
          <a:xfrm>
            <a:off x="838200" y="948524"/>
            <a:ext cx="10515600" cy="481640"/>
          </a:xfrm>
        </p:spPr>
        <p:txBody>
          <a:bodyPr/>
          <a:lstStyle/>
          <a:p>
            <a:r>
              <a:rPr lang="es-ES" dirty="0"/>
              <a:t>Aplicar un algoritmo de agrupamiento estándar (K-	</a:t>
            </a:r>
            <a:r>
              <a:rPr lang="es-ES" dirty="0" err="1"/>
              <a:t>means</a:t>
            </a:r>
            <a:r>
              <a:rPr lang="es-ES" dirty="0"/>
              <a:t>)</a:t>
            </a:r>
          </a:p>
        </p:txBody>
      </p:sp>
      <p:sp>
        <p:nvSpPr>
          <p:cNvPr id="7" name="Rectángulo 6">
            <a:extLst>
              <a:ext uri="{FF2B5EF4-FFF2-40B4-BE49-F238E27FC236}">
                <a16:creationId xmlns:a16="http://schemas.microsoft.com/office/drawing/2014/main" id="{39718F2E-DE92-43E6-B7FC-ECCF36D37ED0}"/>
              </a:ext>
            </a:extLst>
          </p:cNvPr>
          <p:cNvSpPr/>
          <p:nvPr/>
        </p:nvSpPr>
        <p:spPr>
          <a:xfrm>
            <a:off x="5977217" y="3244334"/>
            <a:ext cx="237566" cy="369332"/>
          </a:xfrm>
          <a:prstGeom prst="rect">
            <a:avLst/>
          </a:prstGeom>
        </p:spPr>
        <p:txBody>
          <a:bodyPr wrap="none">
            <a:spAutoFit/>
          </a:bodyPr>
          <a:lstStyle/>
          <a:p>
            <a:r>
              <a:rPr lang="es-ES" dirty="0"/>
              <a:t> </a:t>
            </a:r>
          </a:p>
        </p:txBody>
      </p:sp>
    </p:spTree>
    <p:extLst>
      <p:ext uri="{BB962C8B-B14F-4D97-AF65-F5344CB8AC3E}">
        <p14:creationId xmlns:p14="http://schemas.microsoft.com/office/powerpoint/2010/main" val="21128495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ED7BFF-9D2A-49FC-82FB-9AC5768ACAAB}"/>
              </a:ext>
            </a:extLst>
          </p:cNvPr>
          <p:cNvSpPr>
            <a:spLocks noGrp="1"/>
          </p:cNvSpPr>
          <p:nvPr>
            <p:ph type="title"/>
          </p:nvPr>
        </p:nvSpPr>
        <p:spPr/>
        <p:txBody>
          <a:bodyPr/>
          <a:lstStyle/>
          <a:p>
            <a:r>
              <a:rPr lang="es-ES" dirty="0"/>
              <a:t>Agrupamientos Jerárquicos</a:t>
            </a:r>
          </a:p>
        </p:txBody>
      </p:sp>
      <p:sp>
        <p:nvSpPr>
          <p:cNvPr id="4" name="Marcador de pie de página 3">
            <a:extLst>
              <a:ext uri="{FF2B5EF4-FFF2-40B4-BE49-F238E27FC236}">
                <a16:creationId xmlns:a16="http://schemas.microsoft.com/office/drawing/2014/main" id="{DC52E3A5-E822-4A3F-9E9E-C2CE6654820A}"/>
              </a:ext>
            </a:extLst>
          </p:cNvPr>
          <p:cNvSpPr>
            <a:spLocks noGrp="1"/>
          </p:cNvSpPr>
          <p:nvPr>
            <p:ph type="ftr" sz="quarter" idx="11"/>
          </p:nvPr>
        </p:nvSpPr>
        <p:spPr/>
        <p:txBody>
          <a:bodyPr/>
          <a:lstStyle/>
          <a:p>
            <a:r>
              <a:rPr lang="es-ES"/>
              <a:t>Máster en Robótica y Sistemas Inteligentes</a:t>
            </a:r>
            <a:endParaRPr lang="es-ES" dirty="0"/>
          </a:p>
        </p:txBody>
      </p:sp>
      <p:sp>
        <p:nvSpPr>
          <p:cNvPr id="6" name="Marcador de texto 5">
            <a:extLst>
              <a:ext uri="{FF2B5EF4-FFF2-40B4-BE49-F238E27FC236}">
                <a16:creationId xmlns:a16="http://schemas.microsoft.com/office/drawing/2014/main" id="{167AC497-CA1C-4FF5-8716-7A4ABE5BA9A4}"/>
              </a:ext>
            </a:extLst>
          </p:cNvPr>
          <p:cNvSpPr>
            <a:spLocks noGrp="1"/>
          </p:cNvSpPr>
          <p:nvPr>
            <p:ph type="body" sz="quarter" idx="13"/>
          </p:nvPr>
        </p:nvSpPr>
        <p:spPr/>
        <p:txBody>
          <a:bodyPr/>
          <a:lstStyle/>
          <a:p>
            <a:r>
              <a:rPr lang="es-ES" dirty="0"/>
              <a:t>Funcionamiento del Algoritmo</a:t>
            </a:r>
          </a:p>
          <a:p>
            <a:endParaRPr lang="es-ES" dirty="0"/>
          </a:p>
        </p:txBody>
      </p:sp>
      <p:sp>
        <p:nvSpPr>
          <p:cNvPr id="59" name="Marcador de contenido 2">
            <a:extLst>
              <a:ext uri="{FF2B5EF4-FFF2-40B4-BE49-F238E27FC236}">
                <a16:creationId xmlns:a16="http://schemas.microsoft.com/office/drawing/2014/main" id="{69561901-8797-4510-B5EE-9867DBC1960B}"/>
              </a:ext>
            </a:extLst>
          </p:cNvPr>
          <p:cNvSpPr>
            <a:spLocks noGrp="1"/>
          </p:cNvSpPr>
          <p:nvPr>
            <p:ph idx="1"/>
          </p:nvPr>
        </p:nvSpPr>
        <p:spPr>
          <a:xfrm>
            <a:off x="838200" y="2336800"/>
            <a:ext cx="10515600" cy="3840163"/>
          </a:xfrm>
        </p:spPr>
        <p:txBody>
          <a:bodyPr>
            <a:normAutofit/>
          </a:bodyPr>
          <a:lstStyle/>
          <a:p>
            <a:pPr marL="0" indent="0" algn="just">
              <a:lnSpc>
                <a:spcPct val="80000"/>
              </a:lnSpc>
              <a:buNone/>
            </a:pPr>
            <a:r>
              <a:rPr lang="es-ES" dirty="0"/>
              <a:t>El </a:t>
            </a:r>
            <a:r>
              <a:rPr lang="es-ES" dirty="0" err="1"/>
              <a:t>clustering</a:t>
            </a:r>
            <a:r>
              <a:rPr lang="es-ES" dirty="0"/>
              <a:t> jerárquico es una familia general de algoritmos de </a:t>
            </a:r>
            <a:r>
              <a:rPr lang="es-ES" dirty="0" err="1"/>
              <a:t>clustering</a:t>
            </a:r>
            <a:r>
              <a:rPr lang="es-ES" dirty="0"/>
              <a:t> que construyen clústeres anidados fusionándolos o dividiéndolos sucesivamente. Esta jerarquía de clústeres se representa como un árbol (o dendrograma). </a:t>
            </a:r>
            <a:r>
              <a:rPr lang="es-ES" b="1" dirty="0"/>
              <a:t>La raíz del árbol es el único clúster que reúne todas las muestras, siendo las hojas los clústeres con una sola muestra. </a:t>
            </a:r>
          </a:p>
          <a:p>
            <a:pPr marL="0" indent="0">
              <a:lnSpc>
                <a:spcPct val="80000"/>
              </a:lnSpc>
              <a:buNone/>
            </a:pPr>
            <a:endParaRPr lang="es-ES" dirty="0"/>
          </a:p>
          <a:p>
            <a:pPr marL="0" indent="0">
              <a:lnSpc>
                <a:spcPct val="80000"/>
              </a:lnSpc>
              <a:buNone/>
            </a:pPr>
            <a:endParaRPr lang="es-ES" dirty="0"/>
          </a:p>
          <a:p>
            <a:pPr marL="0" indent="0">
              <a:buNone/>
            </a:pPr>
            <a:endParaRPr lang="es-ES" dirty="0"/>
          </a:p>
        </p:txBody>
      </p:sp>
      <p:sp>
        <p:nvSpPr>
          <p:cNvPr id="3" name="Marcador de número de diapositiva 2">
            <a:extLst>
              <a:ext uri="{FF2B5EF4-FFF2-40B4-BE49-F238E27FC236}">
                <a16:creationId xmlns:a16="http://schemas.microsoft.com/office/drawing/2014/main" id="{FBBCFEDC-34B7-42E1-B4A9-81CCB92A6A52}"/>
              </a:ext>
            </a:extLst>
          </p:cNvPr>
          <p:cNvSpPr>
            <a:spLocks noGrp="1"/>
          </p:cNvSpPr>
          <p:nvPr>
            <p:ph type="sldNum" sz="quarter" idx="12"/>
          </p:nvPr>
        </p:nvSpPr>
        <p:spPr/>
        <p:txBody>
          <a:bodyPr/>
          <a:lstStyle/>
          <a:p>
            <a:fld id="{7C51361C-AF87-194C-B798-ECB5840BEEDE}" type="slidenum">
              <a:rPr lang="es-ES" smtClean="0"/>
              <a:pPr/>
              <a:t>48</a:t>
            </a:fld>
            <a:r>
              <a:rPr lang="es-ES"/>
              <a:t> de XX</a:t>
            </a:r>
            <a:endParaRPr lang="es-ES" dirty="0"/>
          </a:p>
        </p:txBody>
      </p:sp>
    </p:spTree>
    <p:extLst>
      <p:ext uri="{BB962C8B-B14F-4D97-AF65-F5344CB8AC3E}">
        <p14:creationId xmlns:p14="http://schemas.microsoft.com/office/powerpoint/2010/main" val="1856953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ED7BFF-9D2A-49FC-82FB-9AC5768ACAAB}"/>
              </a:ext>
            </a:extLst>
          </p:cNvPr>
          <p:cNvSpPr>
            <a:spLocks noGrp="1"/>
          </p:cNvSpPr>
          <p:nvPr>
            <p:ph type="title"/>
          </p:nvPr>
        </p:nvSpPr>
        <p:spPr/>
        <p:txBody>
          <a:bodyPr/>
          <a:lstStyle/>
          <a:p>
            <a:r>
              <a:rPr lang="es-ES" dirty="0"/>
              <a:t>Agrupamientos Jerárquicos</a:t>
            </a:r>
          </a:p>
        </p:txBody>
      </p:sp>
      <p:sp>
        <p:nvSpPr>
          <p:cNvPr id="4" name="Marcador de pie de página 3">
            <a:extLst>
              <a:ext uri="{FF2B5EF4-FFF2-40B4-BE49-F238E27FC236}">
                <a16:creationId xmlns:a16="http://schemas.microsoft.com/office/drawing/2014/main" id="{DC52E3A5-E822-4A3F-9E9E-C2CE6654820A}"/>
              </a:ext>
            </a:extLst>
          </p:cNvPr>
          <p:cNvSpPr>
            <a:spLocks noGrp="1"/>
          </p:cNvSpPr>
          <p:nvPr>
            <p:ph type="ftr" sz="quarter" idx="11"/>
          </p:nvPr>
        </p:nvSpPr>
        <p:spPr/>
        <p:txBody>
          <a:bodyPr/>
          <a:lstStyle/>
          <a:p>
            <a:r>
              <a:rPr lang="es-ES"/>
              <a:t>Máster en Robótica y Sistemas Inteligentes</a:t>
            </a:r>
            <a:endParaRPr lang="es-ES" dirty="0"/>
          </a:p>
        </p:txBody>
      </p:sp>
      <p:sp>
        <p:nvSpPr>
          <p:cNvPr id="6" name="Marcador de texto 5">
            <a:extLst>
              <a:ext uri="{FF2B5EF4-FFF2-40B4-BE49-F238E27FC236}">
                <a16:creationId xmlns:a16="http://schemas.microsoft.com/office/drawing/2014/main" id="{167AC497-CA1C-4FF5-8716-7A4ABE5BA9A4}"/>
              </a:ext>
            </a:extLst>
          </p:cNvPr>
          <p:cNvSpPr>
            <a:spLocks noGrp="1"/>
          </p:cNvSpPr>
          <p:nvPr>
            <p:ph type="body" sz="quarter" idx="13"/>
          </p:nvPr>
        </p:nvSpPr>
        <p:spPr/>
        <p:txBody>
          <a:bodyPr/>
          <a:lstStyle/>
          <a:p>
            <a:r>
              <a:rPr lang="es-ES" dirty="0" err="1"/>
              <a:t>Aglomerativo</a:t>
            </a:r>
            <a:endParaRPr lang="es-ES" dirty="0"/>
          </a:p>
          <a:p>
            <a:endParaRPr lang="es-ES" dirty="0"/>
          </a:p>
        </p:txBody>
      </p:sp>
      <p:sp>
        <p:nvSpPr>
          <p:cNvPr id="59" name="Marcador de contenido 2">
            <a:extLst>
              <a:ext uri="{FF2B5EF4-FFF2-40B4-BE49-F238E27FC236}">
                <a16:creationId xmlns:a16="http://schemas.microsoft.com/office/drawing/2014/main" id="{69561901-8797-4510-B5EE-9867DBC1960B}"/>
              </a:ext>
            </a:extLst>
          </p:cNvPr>
          <p:cNvSpPr>
            <a:spLocks noGrp="1"/>
          </p:cNvSpPr>
          <p:nvPr>
            <p:ph idx="1"/>
          </p:nvPr>
        </p:nvSpPr>
        <p:spPr>
          <a:xfrm>
            <a:off x="700588" y="1614099"/>
            <a:ext cx="10653211" cy="4351338"/>
          </a:xfrm>
        </p:spPr>
        <p:txBody>
          <a:bodyPr>
            <a:normAutofit/>
          </a:bodyPr>
          <a:lstStyle/>
          <a:p>
            <a:pPr marL="0" indent="0">
              <a:lnSpc>
                <a:spcPct val="80000"/>
              </a:lnSpc>
              <a:buNone/>
            </a:pPr>
            <a:endParaRPr lang="es-ES" dirty="0"/>
          </a:p>
          <a:p>
            <a:pPr marL="0" indent="0">
              <a:lnSpc>
                <a:spcPct val="80000"/>
              </a:lnSpc>
              <a:buNone/>
            </a:pPr>
            <a:endParaRPr lang="es-ES" dirty="0"/>
          </a:p>
          <a:p>
            <a:pPr marL="0" indent="0">
              <a:lnSpc>
                <a:spcPct val="80000"/>
              </a:lnSpc>
              <a:buNone/>
            </a:pPr>
            <a:endParaRPr lang="es-ES" dirty="0"/>
          </a:p>
          <a:p>
            <a:pPr marL="0" indent="0">
              <a:lnSpc>
                <a:spcPct val="80000"/>
              </a:lnSpc>
              <a:buNone/>
            </a:pPr>
            <a:endParaRPr lang="es-ES" dirty="0"/>
          </a:p>
          <a:p>
            <a:pPr marL="0" indent="0" algn="ctr">
              <a:lnSpc>
                <a:spcPct val="80000"/>
              </a:lnSpc>
              <a:buNone/>
            </a:pPr>
            <a:r>
              <a:rPr lang="es-ES" sz="3600" b="1" dirty="0"/>
              <a:t>AGLOMERATIVO</a:t>
            </a:r>
          </a:p>
        </p:txBody>
      </p:sp>
      <p:sp>
        <p:nvSpPr>
          <p:cNvPr id="3" name="Marcador de número de diapositiva 2">
            <a:extLst>
              <a:ext uri="{FF2B5EF4-FFF2-40B4-BE49-F238E27FC236}">
                <a16:creationId xmlns:a16="http://schemas.microsoft.com/office/drawing/2014/main" id="{C93B1AB6-9AC8-4B9B-8552-FB73448574B3}"/>
              </a:ext>
            </a:extLst>
          </p:cNvPr>
          <p:cNvSpPr>
            <a:spLocks noGrp="1"/>
          </p:cNvSpPr>
          <p:nvPr>
            <p:ph type="sldNum" sz="quarter" idx="12"/>
          </p:nvPr>
        </p:nvSpPr>
        <p:spPr/>
        <p:txBody>
          <a:bodyPr/>
          <a:lstStyle/>
          <a:p>
            <a:fld id="{7C51361C-AF87-194C-B798-ECB5840BEEDE}" type="slidenum">
              <a:rPr lang="es-ES" smtClean="0"/>
              <a:pPr/>
              <a:t>49</a:t>
            </a:fld>
            <a:r>
              <a:rPr lang="es-ES"/>
              <a:t> de XX</a:t>
            </a:r>
            <a:endParaRPr lang="es-ES" dirty="0"/>
          </a:p>
        </p:txBody>
      </p:sp>
    </p:spTree>
    <p:extLst>
      <p:ext uri="{BB962C8B-B14F-4D97-AF65-F5344CB8AC3E}">
        <p14:creationId xmlns:p14="http://schemas.microsoft.com/office/powerpoint/2010/main" val="1841981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25E3AB-E143-FB45-BB00-8EE7BD34226C}"/>
              </a:ext>
            </a:extLst>
          </p:cNvPr>
          <p:cNvSpPr>
            <a:spLocks noGrp="1"/>
          </p:cNvSpPr>
          <p:nvPr>
            <p:ph type="title"/>
          </p:nvPr>
        </p:nvSpPr>
        <p:spPr/>
        <p:txBody>
          <a:bodyPr>
            <a:normAutofit/>
          </a:bodyPr>
          <a:lstStyle/>
          <a:p>
            <a:r>
              <a:rPr lang="es-ES" dirty="0"/>
              <a:t>¿Qué es la Inteligencia Artificial?</a:t>
            </a:r>
          </a:p>
        </p:txBody>
      </p:sp>
      <p:sp>
        <p:nvSpPr>
          <p:cNvPr id="3" name="Marcador de contenido 2">
            <a:extLst>
              <a:ext uri="{FF2B5EF4-FFF2-40B4-BE49-F238E27FC236}">
                <a16:creationId xmlns:a16="http://schemas.microsoft.com/office/drawing/2014/main" id="{A42AB577-0759-914E-BE1C-BDA8AFFF183C}"/>
              </a:ext>
            </a:extLst>
          </p:cNvPr>
          <p:cNvSpPr>
            <a:spLocks noGrp="1"/>
          </p:cNvSpPr>
          <p:nvPr>
            <p:ph idx="1"/>
          </p:nvPr>
        </p:nvSpPr>
        <p:spPr>
          <a:xfrm>
            <a:off x="838200" y="1825625"/>
            <a:ext cx="10515600" cy="4351338"/>
          </a:xfrm>
        </p:spPr>
        <p:txBody>
          <a:bodyPr>
            <a:normAutofit/>
          </a:bodyPr>
          <a:lstStyle/>
          <a:p>
            <a:pPr algn="just"/>
            <a:r>
              <a:rPr lang="es-ES" sz="1800" dirty="0">
                <a:solidFill>
                  <a:srgbClr val="000000"/>
                </a:solidFill>
                <a:latin typeface="Arial"/>
                <a:cs typeface="Arial"/>
                <a:sym typeface="Arial"/>
              </a:rPr>
              <a:t>Así, el propósito del desarrollo tecnológico en este ámbito es ser capaz de alcanzar una </a:t>
            </a:r>
            <a:r>
              <a:rPr lang="es-ES" sz="1800" b="1" dirty="0">
                <a:solidFill>
                  <a:srgbClr val="000000"/>
                </a:solidFill>
                <a:latin typeface="Arial"/>
                <a:cs typeface="Arial"/>
                <a:sym typeface="Arial"/>
              </a:rPr>
              <a:t>IA</a:t>
            </a:r>
            <a:r>
              <a:rPr lang="es-ES" sz="1800" dirty="0">
                <a:solidFill>
                  <a:srgbClr val="000000"/>
                </a:solidFill>
                <a:latin typeface="Arial"/>
                <a:cs typeface="Arial"/>
                <a:sym typeface="Arial"/>
              </a:rPr>
              <a:t> </a:t>
            </a:r>
            <a:r>
              <a:rPr lang="es-ES" sz="1800" b="1" dirty="0">
                <a:solidFill>
                  <a:srgbClr val="000000"/>
                </a:solidFill>
                <a:latin typeface="Arial"/>
                <a:cs typeface="Arial"/>
                <a:sym typeface="Arial"/>
              </a:rPr>
              <a:t>general o fuerte</a:t>
            </a:r>
            <a:r>
              <a:rPr lang="es-ES" sz="1800" dirty="0">
                <a:solidFill>
                  <a:srgbClr val="000000"/>
                </a:solidFill>
                <a:latin typeface="Arial"/>
                <a:cs typeface="Arial"/>
                <a:sym typeface="Arial"/>
              </a:rPr>
              <a:t> que fuese capaz de realizar cualquier tarea cognitiva prácticamente tan bien como los seres humanos.</a:t>
            </a:r>
          </a:p>
          <a:p>
            <a:pPr algn="just"/>
            <a:endParaRPr lang="es-ES" sz="1800" dirty="0">
              <a:solidFill>
                <a:srgbClr val="000000"/>
              </a:solidFill>
              <a:latin typeface="Arial"/>
              <a:cs typeface="Arial"/>
              <a:sym typeface="Arial"/>
            </a:endParaRPr>
          </a:p>
          <a:p>
            <a:pPr algn="just"/>
            <a:r>
              <a:rPr lang="es-ES" sz="1800" dirty="0">
                <a:solidFill>
                  <a:srgbClr val="000000"/>
                </a:solidFill>
                <a:latin typeface="Arial"/>
                <a:cs typeface="Arial"/>
                <a:sym typeface="Arial"/>
              </a:rPr>
              <a:t>En este sentido, nos damos cuenta de que las máquinas son capaces de alcanzar este dominio, incluso sobrehumano, cuando enfrentan tareas que requieren una gran capacidad de cálculo (aquellas con limitaciones en la capacidad humana).</a:t>
            </a:r>
          </a:p>
          <a:p>
            <a:pPr marL="0" indent="0" algn="just">
              <a:buNone/>
            </a:pPr>
            <a:endParaRPr lang="es-ES" sz="1800" dirty="0">
              <a:solidFill>
                <a:srgbClr val="000000"/>
              </a:solidFill>
              <a:latin typeface="Arial"/>
              <a:cs typeface="Arial"/>
              <a:sym typeface="Arial"/>
            </a:endParaRPr>
          </a:p>
          <a:p>
            <a:pPr algn="just"/>
            <a:r>
              <a:rPr lang="es-ES" sz="1800" dirty="0">
                <a:solidFill>
                  <a:srgbClr val="000000"/>
                </a:solidFill>
                <a:latin typeface="Arial"/>
                <a:cs typeface="Arial"/>
                <a:sym typeface="Arial"/>
              </a:rPr>
              <a:t>No obstante, requieren de un enorme entrenamiento o no ha sido posible alcanzar soluciones con completo despliegue en tareas que en ocasiones resultan simples para nuestro intelecto y que se encuentran sometidas total o parcialmente a la aparición de una componente azarosa.</a:t>
            </a:r>
          </a:p>
          <a:p>
            <a:pPr algn="just"/>
            <a:endParaRPr lang="es-ES" sz="1800" dirty="0">
              <a:solidFill>
                <a:srgbClr val="000000"/>
              </a:solidFill>
              <a:latin typeface="Arial"/>
              <a:cs typeface="Arial"/>
              <a:sym typeface="Arial"/>
            </a:endParaRPr>
          </a:p>
          <a:p>
            <a:pPr algn="just"/>
            <a:r>
              <a:rPr lang="es-ES" sz="1800" dirty="0">
                <a:solidFill>
                  <a:srgbClr val="000000"/>
                </a:solidFill>
                <a:latin typeface="Arial"/>
                <a:cs typeface="Arial"/>
                <a:sym typeface="Arial"/>
              </a:rPr>
              <a:t>¿Cuánto le cuesta a una máquina detectar un objeto en una imagen y cuánto le cuesta a nuestro cerebro?</a:t>
            </a:r>
          </a:p>
          <a:p>
            <a:pPr marL="0" indent="0" algn="just">
              <a:buNone/>
            </a:pPr>
            <a:endParaRPr lang="es-ES" sz="1800" dirty="0">
              <a:solidFill>
                <a:srgbClr val="000000"/>
              </a:solidFill>
              <a:latin typeface="Arial"/>
              <a:cs typeface="Arial"/>
              <a:sym typeface="Arial"/>
            </a:endParaRPr>
          </a:p>
          <a:p>
            <a:pPr algn="just"/>
            <a:endParaRPr lang="es-ES" sz="1800" dirty="0">
              <a:solidFill>
                <a:srgbClr val="000000"/>
              </a:solidFill>
              <a:latin typeface="Arial"/>
              <a:cs typeface="Arial"/>
              <a:sym typeface="Arial"/>
            </a:endParaRPr>
          </a:p>
          <a:p>
            <a:pPr algn="just"/>
            <a:endParaRPr lang="es-ES" sz="1800" dirty="0">
              <a:solidFill>
                <a:srgbClr val="000000"/>
              </a:solidFill>
              <a:latin typeface="Arial"/>
              <a:cs typeface="Arial"/>
              <a:sym typeface="Arial"/>
            </a:endParaRPr>
          </a:p>
          <a:p>
            <a:pPr algn="just"/>
            <a:endParaRPr lang="es-ES" sz="1800" dirty="0">
              <a:solidFill>
                <a:srgbClr val="000000"/>
              </a:solidFill>
              <a:latin typeface="Arial"/>
              <a:cs typeface="Arial"/>
              <a:sym typeface="Arial"/>
            </a:endParaRPr>
          </a:p>
          <a:p>
            <a:pPr algn="just"/>
            <a:endParaRPr lang="es-ES" sz="1800" dirty="0">
              <a:solidFill>
                <a:srgbClr val="000000"/>
              </a:solidFill>
              <a:latin typeface="Arial"/>
              <a:cs typeface="Arial"/>
              <a:sym typeface="Arial"/>
            </a:endParaRPr>
          </a:p>
          <a:p>
            <a:pPr algn="just"/>
            <a:endParaRPr lang="es-ES" sz="1800" dirty="0">
              <a:solidFill>
                <a:srgbClr val="000000"/>
              </a:solidFill>
              <a:latin typeface="Arial"/>
              <a:cs typeface="Arial"/>
              <a:sym typeface="Arial"/>
            </a:endParaRPr>
          </a:p>
          <a:p>
            <a:pPr algn="just"/>
            <a:endParaRPr lang="es-ES" sz="1800" dirty="0">
              <a:solidFill>
                <a:srgbClr val="000000"/>
              </a:solidFill>
              <a:latin typeface="Arial"/>
              <a:cs typeface="Arial"/>
              <a:sym typeface="Arial"/>
            </a:endParaRPr>
          </a:p>
          <a:p>
            <a:pPr algn="just"/>
            <a:endParaRPr lang="es-ES" sz="1800" dirty="0">
              <a:solidFill>
                <a:srgbClr val="000000"/>
              </a:solidFill>
              <a:latin typeface="Arial"/>
              <a:cs typeface="Arial"/>
              <a:sym typeface="Arial"/>
            </a:endParaRPr>
          </a:p>
          <a:p>
            <a:pPr marL="0" indent="0" algn="just">
              <a:buNone/>
            </a:pPr>
            <a:endParaRPr lang="es-ES" sz="1800" dirty="0">
              <a:solidFill>
                <a:srgbClr val="000000"/>
              </a:solidFill>
              <a:latin typeface="Arial"/>
              <a:cs typeface="Arial"/>
              <a:sym typeface="Arial"/>
            </a:endParaRPr>
          </a:p>
        </p:txBody>
      </p:sp>
      <p:sp>
        <p:nvSpPr>
          <p:cNvPr id="4" name="Marcador de pie de página 3">
            <a:extLst>
              <a:ext uri="{FF2B5EF4-FFF2-40B4-BE49-F238E27FC236}">
                <a16:creationId xmlns:a16="http://schemas.microsoft.com/office/drawing/2014/main" id="{C8E65494-D52B-784B-9404-9BB7C3BE7E66}"/>
              </a:ext>
            </a:extLst>
          </p:cNvPr>
          <p:cNvSpPr>
            <a:spLocks noGrp="1"/>
          </p:cNvSpPr>
          <p:nvPr>
            <p:ph type="ftr" sz="quarter" idx="11"/>
          </p:nvPr>
        </p:nvSpPr>
        <p:spPr/>
        <p:txBody>
          <a:bodyPr/>
          <a:lstStyle/>
          <a:p>
            <a:r>
              <a:rPr lang="es-ES" dirty="0"/>
              <a:t>Máster en Robótica y Sistemas Inteligentes</a:t>
            </a:r>
          </a:p>
        </p:txBody>
      </p:sp>
      <p:sp>
        <p:nvSpPr>
          <p:cNvPr id="5" name="Marcador de número de diapositiva 4">
            <a:extLst>
              <a:ext uri="{FF2B5EF4-FFF2-40B4-BE49-F238E27FC236}">
                <a16:creationId xmlns:a16="http://schemas.microsoft.com/office/drawing/2014/main" id="{8306EA0E-27D0-7D4E-88A1-572440CA5AA9}"/>
              </a:ext>
            </a:extLst>
          </p:cNvPr>
          <p:cNvSpPr>
            <a:spLocks noGrp="1"/>
          </p:cNvSpPr>
          <p:nvPr>
            <p:ph type="sldNum" sz="quarter" idx="12"/>
          </p:nvPr>
        </p:nvSpPr>
        <p:spPr/>
        <p:txBody>
          <a:bodyPr/>
          <a:lstStyle/>
          <a:p>
            <a:fld id="{7C51361C-AF87-194C-B798-ECB5840BEEDE}" type="slidenum">
              <a:rPr lang="es-ES" smtClean="0"/>
              <a:pPr/>
              <a:t>5</a:t>
            </a:fld>
            <a:r>
              <a:rPr lang="es-ES" dirty="0"/>
              <a:t> de 65</a:t>
            </a:r>
          </a:p>
        </p:txBody>
      </p:sp>
      <p:sp>
        <p:nvSpPr>
          <p:cNvPr id="6" name="Marcador de texto 5">
            <a:extLst>
              <a:ext uri="{FF2B5EF4-FFF2-40B4-BE49-F238E27FC236}">
                <a16:creationId xmlns:a16="http://schemas.microsoft.com/office/drawing/2014/main" id="{9226B2B2-15A3-4C40-8FEC-E6979D77164B}"/>
              </a:ext>
            </a:extLst>
          </p:cNvPr>
          <p:cNvSpPr>
            <a:spLocks noGrp="1"/>
          </p:cNvSpPr>
          <p:nvPr>
            <p:ph type="body" sz="quarter" idx="13"/>
          </p:nvPr>
        </p:nvSpPr>
        <p:spPr/>
        <p:txBody>
          <a:bodyPr/>
          <a:lstStyle/>
          <a:p>
            <a:r>
              <a:rPr lang="es-ES" dirty="0"/>
              <a:t>Definiciones</a:t>
            </a:r>
          </a:p>
        </p:txBody>
      </p:sp>
    </p:spTree>
    <p:extLst>
      <p:ext uri="{BB962C8B-B14F-4D97-AF65-F5344CB8AC3E}">
        <p14:creationId xmlns:p14="http://schemas.microsoft.com/office/powerpoint/2010/main" val="42242755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ED7BFF-9D2A-49FC-82FB-9AC5768ACAAB}"/>
              </a:ext>
            </a:extLst>
          </p:cNvPr>
          <p:cNvSpPr>
            <a:spLocks noGrp="1"/>
          </p:cNvSpPr>
          <p:nvPr>
            <p:ph type="title"/>
          </p:nvPr>
        </p:nvSpPr>
        <p:spPr/>
        <p:txBody>
          <a:bodyPr/>
          <a:lstStyle/>
          <a:p>
            <a:r>
              <a:rPr lang="es-ES" dirty="0"/>
              <a:t>Agrupamientos Jerárquicos</a:t>
            </a:r>
          </a:p>
        </p:txBody>
      </p:sp>
      <p:sp>
        <p:nvSpPr>
          <p:cNvPr id="4" name="Marcador de pie de página 3">
            <a:extLst>
              <a:ext uri="{FF2B5EF4-FFF2-40B4-BE49-F238E27FC236}">
                <a16:creationId xmlns:a16="http://schemas.microsoft.com/office/drawing/2014/main" id="{DC52E3A5-E822-4A3F-9E9E-C2CE6654820A}"/>
              </a:ext>
            </a:extLst>
          </p:cNvPr>
          <p:cNvSpPr>
            <a:spLocks noGrp="1"/>
          </p:cNvSpPr>
          <p:nvPr>
            <p:ph type="ftr" sz="quarter" idx="11"/>
          </p:nvPr>
        </p:nvSpPr>
        <p:spPr/>
        <p:txBody>
          <a:bodyPr/>
          <a:lstStyle/>
          <a:p>
            <a:r>
              <a:rPr lang="es-ES"/>
              <a:t>Máster en Robótica y Sistemas Inteligentes</a:t>
            </a:r>
            <a:endParaRPr lang="es-ES" dirty="0"/>
          </a:p>
        </p:txBody>
      </p:sp>
      <p:sp>
        <p:nvSpPr>
          <p:cNvPr id="6" name="Marcador de texto 5">
            <a:extLst>
              <a:ext uri="{FF2B5EF4-FFF2-40B4-BE49-F238E27FC236}">
                <a16:creationId xmlns:a16="http://schemas.microsoft.com/office/drawing/2014/main" id="{167AC497-CA1C-4FF5-8716-7A4ABE5BA9A4}"/>
              </a:ext>
            </a:extLst>
          </p:cNvPr>
          <p:cNvSpPr>
            <a:spLocks noGrp="1"/>
          </p:cNvSpPr>
          <p:nvPr>
            <p:ph type="body" sz="quarter" idx="13"/>
          </p:nvPr>
        </p:nvSpPr>
        <p:spPr/>
        <p:txBody>
          <a:bodyPr/>
          <a:lstStyle/>
          <a:p>
            <a:r>
              <a:rPr lang="es-ES" dirty="0"/>
              <a:t>Creación del Dendrograma</a:t>
            </a:r>
          </a:p>
          <a:p>
            <a:endParaRPr lang="es-ES" dirty="0"/>
          </a:p>
        </p:txBody>
      </p:sp>
      <p:sp>
        <p:nvSpPr>
          <p:cNvPr id="8" name="Elipse 7">
            <a:extLst>
              <a:ext uri="{FF2B5EF4-FFF2-40B4-BE49-F238E27FC236}">
                <a16:creationId xmlns:a16="http://schemas.microsoft.com/office/drawing/2014/main" id="{CD7345C2-5104-461C-8154-8C962B17BAD4}"/>
              </a:ext>
            </a:extLst>
          </p:cNvPr>
          <p:cNvSpPr/>
          <p:nvPr/>
        </p:nvSpPr>
        <p:spPr>
          <a:xfrm rot="2776361">
            <a:off x="2722937" y="4976182"/>
            <a:ext cx="216000" cy="216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Elipse 8">
            <a:extLst>
              <a:ext uri="{FF2B5EF4-FFF2-40B4-BE49-F238E27FC236}">
                <a16:creationId xmlns:a16="http://schemas.microsoft.com/office/drawing/2014/main" id="{ECE66308-8B6A-4D1E-821D-8BCED82C112C}"/>
              </a:ext>
            </a:extLst>
          </p:cNvPr>
          <p:cNvSpPr/>
          <p:nvPr/>
        </p:nvSpPr>
        <p:spPr>
          <a:xfrm rot="2776361">
            <a:off x="3253441" y="4976183"/>
            <a:ext cx="216000" cy="21600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87758992-656E-4012-8CB5-C78AFFC0A071}"/>
              </a:ext>
            </a:extLst>
          </p:cNvPr>
          <p:cNvSpPr/>
          <p:nvPr/>
        </p:nvSpPr>
        <p:spPr>
          <a:xfrm>
            <a:off x="3802747" y="4981278"/>
            <a:ext cx="216000" cy="21600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3E124E14-1970-4EFE-9964-8769897C4E47}"/>
              </a:ext>
            </a:extLst>
          </p:cNvPr>
          <p:cNvSpPr/>
          <p:nvPr/>
        </p:nvSpPr>
        <p:spPr>
          <a:xfrm>
            <a:off x="4311823" y="4976182"/>
            <a:ext cx="216000" cy="2160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E76AE73A-CA94-46F7-94B5-93B121AB6F18}"/>
              </a:ext>
            </a:extLst>
          </p:cNvPr>
          <p:cNvSpPr/>
          <p:nvPr/>
        </p:nvSpPr>
        <p:spPr>
          <a:xfrm rot="2776361">
            <a:off x="4882141" y="4976182"/>
            <a:ext cx="216000" cy="216000"/>
          </a:xfrm>
          <a:prstGeom prst="ellipse">
            <a:avLst/>
          </a:prstGeom>
          <a:ln>
            <a:solidFill>
              <a:srgbClr val="2F55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a:extLst>
              <a:ext uri="{FF2B5EF4-FFF2-40B4-BE49-F238E27FC236}">
                <a16:creationId xmlns:a16="http://schemas.microsoft.com/office/drawing/2014/main" id="{83542AB2-D94E-4B45-A66C-AD6CE85F440E}"/>
              </a:ext>
            </a:extLst>
          </p:cNvPr>
          <p:cNvSpPr/>
          <p:nvPr/>
        </p:nvSpPr>
        <p:spPr>
          <a:xfrm rot="2776361">
            <a:off x="5476145" y="4976183"/>
            <a:ext cx="216000" cy="216000"/>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Elipse 16">
            <a:extLst>
              <a:ext uri="{FF2B5EF4-FFF2-40B4-BE49-F238E27FC236}">
                <a16:creationId xmlns:a16="http://schemas.microsoft.com/office/drawing/2014/main" id="{726EC7D2-7CCF-4BCE-8CDB-589E9E019636}"/>
              </a:ext>
            </a:extLst>
          </p:cNvPr>
          <p:cNvSpPr/>
          <p:nvPr/>
        </p:nvSpPr>
        <p:spPr>
          <a:xfrm>
            <a:off x="6025451" y="4981278"/>
            <a:ext cx="216000" cy="2160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Elipse 17">
            <a:extLst>
              <a:ext uri="{FF2B5EF4-FFF2-40B4-BE49-F238E27FC236}">
                <a16:creationId xmlns:a16="http://schemas.microsoft.com/office/drawing/2014/main" id="{C72F9F6B-EC7C-42C9-8412-191F3FB52429}"/>
              </a:ext>
            </a:extLst>
          </p:cNvPr>
          <p:cNvSpPr/>
          <p:nvPr/>
        </p:nvSpPr>
        <p:spPr>
          <a:xfrm>
            <a:off x="6534527" y="4976182"/>
            <a:ext cx="216000" cy="216000"/>
          </a:xfrm>
          <a:prstGeom prst="ellipse">
            <a:avLst/>
          </a:prstGeom>
          <a:solidFill>
            <a:srgbClr val="CCCCFF"/>
          </a:solidFill>
          <a:ln>
            <a:solidFill>
              <a:srgbClr val="CC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Elipse 18">
            <a:extLst>
              <a:ext uri="{FF2B5EF4-FFF2-40B4-BE49-F238E27FC236}">
                <a16:creationId xmlns:a16="http://schemas.microsoft.com/office/drawing/2014/main" id="{7C67E66E-B941-40A5-BDA8-CDB8E6A17FE1}"/>
              </a:ext>
            </a:extLst>
          </p:cNvPr>
          <p:cNvSpPr/>
          <p:nvPr/>
        </p:nvSpPr>
        <p:spPr>
          <a:xfrm>
            <a:off x="7093859" y="4981278"/>
            <a:ext cx="216000" cy="216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CEABA8CB-E9CD-4151-B7AB-ED0DF536F18C}"/>
              </a:ext>
            </a:extLst>
          </p:cNvPr>
          <p:cNvSpPr/>
          <p:nvPr/>
        </p:nvSpPr>
        <p:spPr>
          <a:xfrm rot="2776361">
            <a:off x="7664177" y="4981278"/>
            <a:ext cx="216000" cy="21600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Elipse 20">
            <a:extLst>
              <a:ext uri="{FF2B5EF4-FFF2-40B4-BE49-F238E27FC236}">
                <a16:creationId xmlns:a16="http://schemas.microsoft.com/office/drawing/2014/main" id="{59CA6F23-D317-484E-B58D-286355413B05}"/>
              </a:ext>
            </a:extLst>
          </p:cNvPr>
          <p:cNvSpPr/>
          <p:nvPr/>
        </p:nvSpPr>
        <p:spPr>
          <a:xfrm rot="2776361">
            <a:off x="8277233" y="4981279"/>
            <a:ext cx="216000" cy="21600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Elipse 21">
            <a:extLst>
              <a:ext uri="{FF2B5EF4-FFF2-40B4-BE49-F238E27FC236}">
                <a16:creationId xmlns:a16="http://schemas.microsoft.com/office/drawing/2014/main" id="{B13EE7BA-F2BE-4ECC-8CE6-BC97E61F34F5}"/>
              </a:ext>
            </a:extLst>
          </p:cNvPr>
          <p:cNvSpPr/>
          <p:nvPr/>
        </p:nvSpPr>
        <p:spPr>
          <a:xfrm>
            <a:off x="8807487" y="4986374"/>
            <a:ext cx="216000" cy="216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Elipse 22">
            <a:extLst>
              <a:ext uri="{FF2B5EF4-FFF2-40B4-BE49-F238E27FC236}">
                <a16:creationId xmlns:a16="http://schemas.microsoft.com/office/drawing/2014/main" id="{EC59D8F2-86D2-4899-8FCF-E2848A166A9E}"/>
              </a:ext>
            </a:extLst>
          </p:cNvPr>
          <p:cNvSpPr/>
          <p:nvPr/>
        </p:nvSpPr>
        <p:spPr>
          <a:xfrm>
            <a:off x="9316563" y="4981278"/>
            <a:ext cx="216000" cy="216000"/>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Conector recto 13">
            <a:extLst>
              <a:ext uri="{FF2B5EF4-FFF2-40B4-BE49-F238E27FC236}">
                <a16:creationId xmlns:a16="http://schemas.microsoft.com/office/drawing/2014/main" id="{65C8416C-B47E-4A96-BE7F-E55C88A1BD0B}"/>
              </a:ext>
            </a:extLst>
          </p:cNvPr>
          <p:cNvCxnSpPr>
            <a:stCxn id="9" idx="1"/>
          </p:cNvCxnSpPr>
          <p:nvPr/>
        </p:nvCxnSpPr>
        <p:spPr>
          <a:xfrm flipV="1">
            <a:off x="3363840" y="4191319"/>
            <a:ext cx="8360" cy="7848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Conector recto 24">
            <a:extLst>
              <a:ext uri="{FF2B5EF4-FFF2-40B4-BE49-F238E27FC236}">
                <a16:creationId xmlns:a16="http://schemas.microsoft.com/office/drawing/2014/main" id="{B89BFCB6-7D6A-4FC6-BECA-C924CDE7BADC}"/>
              </a:ext>
            </a:extLst>
          </p:cNvPr>
          <p:cNvCxnSpPr>
            <a:cxnSpLocks/>
            <a:stCxn id="12" idx="0"/>
          </p:cNvCxnSpPr>
          <p:nvPr/>
        </p:nvCxnSpPr>
        <p:spPr>
          <a:xfrm flipV="1">
            <a:off x="3910747" y="4191319"/>
            <a:ext cx="9934" cy="7899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Conector recto 26">
            <a:extLst>
              <a:ext uri="{FF2B5EF4-FFF2-40B4-BE49-F238E27FC236}">
                <a16:creationId xmlns:a16="http://schemas.microsoft.com/office/drawing/2014/main" id="{0F0350EB-2358-4175-9AD3-6E324CA5800E}"/>
              </a:ext>
            </a:extLst>
          </p:cNvPr>
          <p:cNvCxnSpPr>
            <a:stCxn id="16" idx="1"/>
          </p:cNvCxnSpPr>
          <p:nvPr/>
        </p:nvCxnSpPr>
        <p:spPr>
          <a:xfrm flipV="1">
            <a:off x="5586544" y="4431016"/>
            <a:ext cx="5073" cy="545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a16="http://schemas.microsoft.com/office/drawing/2014/main" id="{3CDE4F04-2F2D-496F-82B6-2DB05C4461BB}"/>
              </a:ext>
            </a:extLst>
          </p:cNvPr>
          <p:cNvCxnSpPr>
            <a:stCxn id="17" idx="0"/>
          </p:cNvCxnSpPr>
          <p:nvPr/>
        </p:nvCxnSpPr>
        <p:spPr>
          <a:xfrm flipH="1" flipV="1">
            <a:off x="6133148" y="4431016"/>
            <a:ext cx="303" cy="5502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DE08E5A5-A90A-499C-9F13-DA1D5B6A6D33}"/>
              </a:ext>
            </a:extLst>
          </p:cNvPr>
          <p:cNvCxnSpPr>
            <a:cxnSpLocks/>
            <a:stCxn id="23" idx="0"/>
          </p:cNvCxnSpPr>
          <p:nvPr/>
        </p:nvCxnSpPr>
        <p:spPr>
          <a:xfrm flipH="1" flipV="1">
            <a:off x="9410903" y="4022643"/>
            <a:ext cx="13660" cy="958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Conector recto 34">
            <a:extLst>
              <a:ext uri="{FF2B5EF4-FFF2-40B4-BE49-F238E27FC236}">
                <a16:creationId xmlns:a16="http://schemas.microsoft.com/office/drawing/2014/main" id="{A45E1845-B6B1-4A71-B3A4-95AC2091AEBA}"/>
              </a:ext>
            </a:extLst>
          </p:cNvPr>
          <p:cNvCxnSpPr>
            <a:stCxn id="22" idx="0"/>
          </p:cNvCxnSpPr>
          <p:nvPr/>
        </p:nvCxnSpPr>
        <p:spPr>
          <a:xfrm flipH="1" flipV="1">
            <a:off x="8910891" y="4022643"/>
            <a:ext cx="4596" cy="963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Conector recto 36">
            <a:extLst>
              <a:ext uri="{FF2B5EF4-FFF2-40B4-BE49-F238E27FC236}">
                <a16:creationId xmlns:a16="http://schemas.microsoft.com/office/drawing/2014/main" id="{54E7AF15-4030-4424-ADD9-F5620A67B91A}"/>
              </a:ext>
            </a:extLst>
          </p:cNvPr>
          <p:cNvCxnSpPr>
            <a:cxnSpLocks/>
            <a:stCxn id="20" idx="1"/>
          </p:cNvCxnSpPr>
          <p:nvPr/>
        </p:nvCxnSpPr>
        <p:spPr>
          <a:xfrm flipV="1">
            <a:off x="7774576" y="4732857"/>
            <a:ext cx="0" cy="248447"/>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Conector recto 39">
            <a:extLst>
              <a:ext uri="{FF2B5EF4-FFF2-40B4-BE49-F238E27FC236}">
                <a16:creationId xmlns:a16="http://schemas.microsoft.com/office/drawing/2014/main" id="{E03859E6-49F5-47A6-BE16-5AB3F238F0B7}"/>
              </a:ext>
            </a:extLst>
          </p:cNvPr>
          <p:cNvCxnSpPr>
            <a:cxnSpLocks/>
            <a:stCxn id="21" idx="1"/>
          </p:cNvCxnSpPr>
          <p:nvPr/>
        </p:nvCxnSpPr>
        <p:spPr>
          <a:xfrm flipV="1">
            <a:off x="8387632" y="4732857"/>
            <a:ext cx="0" cy="248448"/>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Conector recto 41">
            <a:extLst>
              <a:ext uri="{FF2B5EF4-FFF2-40B4-BE49-F238E27FC236}">
                <a16:creationId xmlns:a16="http://schemas.microsoft.com/office/drawing/2014/main" id="{AA48F57C-2495-4069-B183-895544BBB4B0}"/>
              </a:ext>
            </a:extLst>
          </p:cNvPr>
          <p:cNvCxnSpPr/>
          <p:nvPr/>
        </p:nvCxnSpPr>
        <p:spPr>
          <a:xfrm>
            <a:off x="3363840" y="4191319"/>
            <a:ext cx="5469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Conector recto 44">
            <a:extLst>
              <a:ext uri="{FF2B5EF4-FFF2-40B4-BE49-F238E27FC236}">
                <a16:creationId xmlns:a16="http://schemas.microsoft.com/office/drawing/2014/main" id="{C6F18290-293E-49C0-A0DD-DA11BAD75848}"/>
              </a:ext>
            </a:extLst>
          </p:cNvPr>
          <p:cNvCxnSpPr>
            <a:cxnSpLocks/>
          </p:cNvCxnSpPr>
          <p:nvPr/>
        </p:nvCxnSpPr>
        <p:spPr>
          <a:xfrm>
            <a:off x="8910891" y="4022643"/>
            <a:ext cx="5000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Conector recto 47">
            <a:extLst>
              <a:ext uri="{FF2B5EF4-FFF2-40B4-BE49-F238E27FC236}">
                <a16:creationId xmlns:a16="http://schemas.microsoft.com/office/drawing/2014/main" id="{F8384584-D805-4DCD-A1D6-E5CFEC64A2FF}"/>
              </a:ext>
            </a:extLst>
          </p:cNvPr>
          <p:cNvCxnSpPr/>
          <p:nvPr/>
        </p:nvCxnSpPr>
        <p:spPr>
          <a:xfrm>
            <a:off x="5591617" y="4431016"/>
            <a:ext cx="541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Conector recto 49">
            <a:extLst>
              <a:ext uri="{FF2B5EF4-FFF2-40B4-BE49-F238E27FC236}">
                <a16:creationId xmlns:a16="http://schemas.microsoft.com/office/drawing/2014/main" id="{77940571-4A10-4ACC-948C-5E9B57EB8405}"/>
              </a:ext>
            </a:extLst>
          </p:cNvPr>
          <p:cNvCxnSpPr/>
          <p:nvPr/>
        </p:nvCxnSpPr>
        <p:spPr>
          <a:xfrm>
            <a:off x="7774576" y="4732857"/>
            <a:ext cx="6135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Conector recto 51">
            <a:extLst>
              <a:ext uri="{FF2B5EF4-FFF2-40B4-BE49-F238E27FC236}">
                <a16:creationId xmlns:a16="http://schemas.microsoft.com/office/drawing/2014/main" id="{A6EA6649-E7FA-40D6-AAFD-739D40D57C88}"/>
              </a:ext>
            </a:extLst>
          </p:cNvPr>
          <p:cNvCxnSpPr>
            <a:cxnSpLocks/>
            <a:stCxn id="19" idx="0"/>
          </p:cNvCxnSpPr>
          <p:nvPr/>
        </p:nvCxnSpPr>
        <p:spPr>
          <a:xfrm flipV="1">
            <a:off x="7201859" y="4131047"/>
            <a:ext cx="0" cy="850231"/>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Conector recto 53">
            <a:extLst>
              <a:ext uri="{FF2B5EF4-FFF2-40B4-BE49-F238E27FC236}">
                <a16:creationId xmlns:a16="http://schemas.microsoft.com/office/drawing/2014/main" id="{DF6B976B-EF2E-44F4-9CA5-AD3B5FE1C234}"/>
              </a:ext>
            </a:extLst>
          </p:cNvPr>
          <p:cNvCxnSpPr/>
          <p:nvPr/>
        </p:nvCxnSpPr>
        <p:spPr>
          <a:xfrm flipV="1">
            <a:off x="8082687" y="4111420"/>
            <a:ext cx="0" cy="62143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Conector recto 55">
            <a:extLst>
              <a:ext uri="{FF2B5EF4-FFF2-40B4-BE49-F238E27FC236}">
                <a16:creationId xmlns:a16="http://schemas.microsoft.com/office/drawing/2014/main" id="{33DD5AD8-6964-4338-8B4C-5EDBF1FC269E}"/>
              </a:ext>
            </a:extLst>
          </p:cNvPr>
          <p:cNvCxnSpPr>
            <a:cxnSpLocks/>
          </p:cNvCxnSpPr>
          <p:nvPr/>
        </p:nvCxnSpPr>
        <p:spPr>
          <a:xfrm>
            <a:off x="7216231" y="4111420"/>
            <a:ext cx="8664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Conector recto 57">
            <a:extLst>
              <a:ext uri="{FF2B5EF4-FFF2-40B4-BE49-F238E27FC236}">
                <a16:creationId xmlns:a16="http://schemas.microsoft.com/office/drawing/2014/main" id="{26EE6EDE-C6DB-49F0-B037-697F9ED06C9A}"/>
              </a:ext>
            </a:extLst>
          </p:cNvPr>
          <p:cNvCxnSpPr>
            <a:cxnSpLocks/>
          </p:cNvCxnSpPr>
          <p:nvPr/>
        </p:nvCxnSpPr>
        <p:spPr>
          <a:xfrm flipV="1">
            <a:off x="9178196" y="3445595"/>
            <a:ext cx="0" cy="577049"/>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Conector recto 59">
            <a:extLst>
              <a:ext uri="{FF2B5EF4-FFF2-40B4-BE49-F238E27FC236}">
                <a16:creationId xmlns:a16="http://schemas.microsoft.com/office/drawing/2014/main" id="{11CFCFA2-CE1A-42D3-A735-5DC6714B9761}"/>
              </a:ext>
            </a:extLst>
          </p:cNvPr>
          <p:cNvCxnSpPr/>
          <p:nvPr/>
        </p:nvCxnSpPr>
        <p:spPr>
          <a:xfrm flipV="1">
            <a:off x="7619479" y="3445595"/>
            <a:ext cx="0" cy="665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Conector recto 61">
            <a:extLst>
              <a:ext uri="{FF2B5EF4-FFF2-40B4-BE49-F238E27FC236}">
                <a16:creationId xmlns:a16="http://schemas.microsoft.com/office/drawing/2014/main" id="{E46094AD-3A7A-4021-9DFB-85F8D0D0B1E7}"/>
              </a:ext>
            </a:extLst>
          </p:cNvPr>
          <p:cNvCxnSpPr/>
          <p:nvPr/>
        </p:nvCxnSpPr>
        <p:spPr>
          <a:xfrm>
            <a:off x="7619479" y="3445595"/>
            <a:ext cx="155871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Conector recto 64">
            <a:extLst>
              <a:ext uri="{FF2B5EF4-FFF2-40B4-BE49-F238E27FC236}">
                <a16:creationId xmlns:a16="http://schemas.microsoft.com/office/drawing/2014/main" id="{18DB8FB1-9436-48CA-943A-85E96B4A7C49}"/>
              </a:ext>
            </a:extLst>
          </p:cNvPr>
          <p:cNvCxnSpPr>
            <a:stCxn id="18" idx="0"/>
          </p:cNvCxnSpPr>
          <p:nvPr/>
        </p:nvCxnSpPr>
        <p:spPr>
          <a:xfrm flipV="1">
            <a:off x="6642527" y="2930690"/>
            <a:ext cx="5533" cy="2045492"/>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Conector recto 66">
            <a:extLst>
              <a:ext uri="{FF2B5EF4-FFF2-40B4-BE49-F238E27FC236}">
                <a16:creationId xmlns:a16="http://schemas.microsoft.com/office/drawing/2014/main" id="{E304C2FD-91AC-4A27-A759-F845FFE31D01}"/>
              </a:ext>
            </a:extLst>
          </p:cNvPr>
          <p:cNvCxnSpPr/>
          <p:nvPr/>
        </p:nvCxnSpPr>
        <p:spPr>
          <a:xfrm flipV="1">
            <a:off x="8388083" y="2930690"/>
            <a:ext cx="4063" cy="514905"/>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3D3D147F-E09A-4C54-B897-5BB365CF4B39}"/>
              </a:ext>
            </a:extLst>
          </p:cNvPr>
          <p:cNvCxnSpPr/>
          <p:nvPr/>
        </p:nvCxnSpPr>
        <p:spPr>
          <a:xfrm>
            <a:off x="6648060" y="2930690"/>
            <a:ext cx="1748746" cy="8815"/>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AE06342D-E56E-4466-AFA4-EFE04DB6B0E7}"/>
              </a:ext>
            </a:extLst>
          </p:cNvPr>
          <p:cNvCxnSpPr>
            <a:cxnSpLocks/>
            <a:stCxn id="13" idx="0"/>
          </p:cNvCxnSpPr>
          <p:nvPr/>
        </p:nvCxnSpPr>
        <p:spPr>
          <a:xfrm flipV="1">
            <a:off x="4419823" y="3778507"/>
            <a:ext cx="8557" cy="119767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Conector recto 72">
            <a:extLst>
              <a:ext uri="{FF2B5EF4-FFF2-40B4-BE49-F238E27FC236}">
                <a16:creationId xmlns:a16="http://schemas.microsoft.com/office/drawing/2014/main" id="{A3DE1316-14BA-4F58-A9E1-BF80C92F773D}"/>
              </a:ext>
            </a:extLst>
          </p:cNvPr>
          <p:cNvCxnSpPr/>
          <p:nvPr/>
        </p:nvCxnSpPr>
        <p:spPr>
          <a:xfrm flipH="1" flipV="1">
            <a:off x="3627957" y="3765191"/>
            <a:ext cx="6952" cy="426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5D2AD42D-C43E-4AB2-9D42-08A90285C69B}"/>
              </a:ext>
            </a:extLst>
          </p:cNvPr>
          <p:cNvCxnSpPr>
            <a:cxnSpLocks/>
          </p:cNvCxnSpPr>
          <p:nvPr/>
        </p:nvCxnSpPr>
        <p:spPr>
          <a:xfrm>
            <a:off x="3632929" y="3765191"/>
            <a:ext cx="7954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Conector recto 80">
            <a:extLst>
              <a:ext uri="{FF2B5EF4-FFF2-40B4-BE49-F238E27FC236}">
                <a16:creationId xmlns:a16="http://schemas.microsoft.com/office/drawing/2014/main" id="{AC26CE15-8EA4-467B-BB43-D312B08B0BC1}"/>
              </a:ext>
            </a:extLst>
          </p:cNvPr>
          <p:cNvCxnSpPr>
            <a:cxnSpLocks/>
            <a:stCxn id="8" idx="1"/>
          </p:cNvCxnSpPr>
          <p:nvPr/>
        </p:nvCxnSpPr>
        <p:spPr>
          <a:xfrm flipV="1">
            <a:off x="2833336" y="3488324"/>
            <a:ext cx="9707" cy="1487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Conector recto 82">
            <a:extLst>
              <a:ext uri="{FF2B5EF4-FFF2-40B4-BE49-F238E27FC236}">
                <a16:creationId xmlns:a16="http://schemas.microsoft.com/office/drawing/2014/main" id="{111A76AF-E786-4E60-A729-5AEF2465B348}"/>
              </a:ext>
            </a:extLst>
          </p:cNvPr>
          <p:cNvCxnSpPr/>
          <p:nvPr/>
        </p:nvCxnSpPr>
        <p:spPr>
          <a:xfrm flipV="1">
            <a:off x="4030654" y="3498861"/>
            <a:ext cx="0" cy="266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Conector recto 84">
            <a:extLst>
              <a:ext uri="{FF2B5EF4-FFF2-40B4-BE49-F238E27FC236}">
                <a16:creationId xmlns:a16="http://schemas.microsoft.com/office/drawing/2014/main" id="{3F5108EA-BB4B-4A43-9D75-0FB0263F1E90}"/>
              </a:ext>
            </a:extLst>
          </p:cNvPr>
          <p:cNvCxnSpPr>
            <a:cxnSpLocks/>
          </p:cNvCxnSpPr>
          <p:nvPr/>
        </p:nvCxnSpPr>
        <p:spPr>
          <a:xfrm>
            <a:off x="2830662" y="3488324"/>
            <a:ext cx="1199992" cy="10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Conector recto 90">
            <a:extLst>
              <a:ext uri="{FF2B5EF4-FFF2-40B4-BE49-F238E27FC236}">
                <a16:creationId xmlns:a16="http://schemas.microsoft.com/office/drawing/2014/main" id="{0B22D8CC-40D9-4323-A6BB-FC2A4920B04D}"/>
              </a:ext>
            </a:extLst>
          </p:cNvPr>
          <p:cNvCxnSpPr>
            <a:cxnSpLocks/>
            <a:stCxn id="15" idx="1"/>
          </p:cNvCxnSpPr>
          <p:nvPr/>
        </p:nvCxnSpPr>
        <p:spPr>
          <a:xfrm flipV="1">
            <a:off x="4992540" y="3965750"/>
            <a:ext cx="0" cy="1010458"/>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Conector recto 92">
            <a:extLst>
              <a:ext uri="{FF2B5EF4-FFF2-40B4-BE49-F238E27FC236}">
                <a16:creationId xmlns:a16="http://schemas.microsoft.com/office/drawing/2014/main" id="{6EB6759E-C2AF-40A5-952C-4F19D195DB62}"/>
              </a:ext>
            </a:extLst>
          </p:cNvPr>
          <p:cNvCxnSpPr>
            <a:cxnSpLocks/>
          </p:cNvCxnSpPr>
          <p:nvPr/>
        </p:nvCxnSpPr>
        <p:spPr>
          <a:xfrm flipH="1" flipV="1">
            <a:off x="5874162" y="3965750"/>
            <a:ext cx="1" cy="456389"/>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Conector recto 94">
            <a:extLst>
              <a:ext uri="{FF2B5EF4-FFF2-40B4-BE49-F238E27FC236}">
                <a16:creationId xmlns:a16="http://schemas.microsoft.com/office/drawing/2014/main" id="{0F1A92DA-BC95-4885-9D5D-8AA214C99F7F}"/>
              </a:ext>
            </a:extLst>
          </p:cNvPr>
          <p:cNvCxnSpPr/>
          <p:nvPr/>
        </p:nvCxnSpPr>
        <p:spPr>
          <a:xfrm>
            <a:off x="4977580" y="3965750"/>
            <a:ext cx="8983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Conector recto 96">
            <a:extLst>
              <a:ext uri="{FF2B5EF4-FFF2-40B4-BE49-F238E27FC236}">
                <a16:creationId xmlns:a16="http://schemas.microsoft.com/office/drawing/2014/main" id="{9D15FD4D-B7C3-4A50-85BD-328AC4E880CD}"/>
              </a:ext>
            </a:extLst>
          </p:cNvPr>
          <p:cNvCxnSpPr/>
          <p:nvPr/>
        </p:nvCxnSpPr>
        <p:spPr>
          <a:xfrm flipV="1">
            <a:off x="3430658" y="2824158"/>
            <a:ext cx="0" cy="674703"/>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Conector recto 98">
            <a:extLst>
              <a:ext uri="{FF2B5EF4-FFF2-40B4-BE49-F238E27FC236}">
                <a16:creationId xmlns:a16="http://schemas.microsoft.com/office/drawing/2014/main" id="{EAD6610F-0E56-41B0-A267-AF31EF039769}"/>
              </a:ext>
            </a:extLst>
          </p:cNvPr>
          <p:cNvCxnSpPr>
            <a:cxnSpLocks/>
          </p:cNvCxnSpPr>
          <p:nvPr/>
        </p:nvCxnSpPr>
        <p:spPr>
          <a:xfrm flipV="1">
            <a:off x="5431447" y="2824159"/>
            <a:ext cx="0" cy="11415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Conector recto 100">
            <a:extLst>
              <a:ext uri="{FF2B5EF4-FFF2-40B4-BE49-F238E27FC236}">
                <a16:creationId xmlns:a16="http://schemas.microsoft.com/office/drawing/2014/main" id="{E7A33EBB-4BA6-41EB-8DAF-B5F5A8655776}"/>
              </a:ext>
            </a:extLst>
          </p:cNvPr>
          <p:cNvCxnSpPr/>
          <p:nvPr/>
        </p:nvCxnSpPr>
        <p:spPr>
          <a:xfrm>
            <a:off x="3430658" y="2824158"/>
            <a:ext cx="20007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Conector recto 102">
            <a:extLst>
              <a:ext uri="{FF2B5EF4-FFF2-40B4-BE49-F238E27FC236}">
                <a16:creationId xmlns:a16="http://schemas.microsoft.com/office/drawing/2014/main" id="{D1E64561-CE58-4CD6-8F1C-83990E824178}"/>
              </a:ext>
            </a:extLst>
          </p:cNvPr>
          <p:cNvCxnSpPr>
            <a:cxnSpLocks/>
          </p:cNvCxnSpPr>
          <p:nvPr/>
        </p:nvCxnSpPr>
        <p:spPr>
          <a:xfrm flipV="1">
            <a:off x="4428380" y="1963025"/>
            <a:ext cx="0" cy="8611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Conector recto 104">
            <a:extLst>
              <a:ext uri="{FF2B5EF4-FFF2-40B4-BE49-F238E27FC236}">
                <a16:creationId xmlns:a16="http://schemas.microsoft.com/office/drawing/2014/main" id="{AA1F38F6-AAD0-4284-A9F5-2ADF683C59B7}"/>
              </a:ext>
            </a:extLst>
          </p:cNvPr>
          <p:cNvCxnSpPr/>
          <p:nvPr/>
        </p:nvCxnSpPr>
        <p:spPr>
          <a:xfrm flipV="1">
            <a:off x="7522433" y="1963024"/>
            <a:ext cx="0" cy="967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Conector recto 106">
            <a:extLst>
              <a:ext uri="{FF2B5EF4-FFF2-40B4-BE49-F238E27FC236}">
                <a16:creationId xmlns:a16="http://schemas.microsoft.com/office/drawing/2014/main" id="{21B448D6-D450-4F3D-B0B6-7BE33BDDA40D}"/>
              </a:ext>
            </a:extLst>
          </p:cNvPr>
          <p:cNvCxnSpPr>
            <a:cxnSpLocks/>
          </p:cNvCxnSpPr>
          <p:nvPr/>
        </p:nvCxnSpPr>
        <p:spPr>
          <a:xfrm>
            <a:off x="4428380" y="1949709"/>
            <a:ext cx="3094053" cy="1331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Conector recto 27">
            <a:extLst>
              <a:ext uri="{FF2B5EF4-FFF2-40B4-BE49-F238E27FC236}">
                <a16:creationId xmlns:a16="http://schemas.microsoft.com/office/drawing/2014/main" id="{E1D39C9A-42B0-4182-A455-FC2CB6AD3061}"/>
              </a:ext>
            </a:extLst>
          </p:cNvPr>
          <p:cNvCxnSpPr>
            <a:cxnSpLocks/>
          </p:cNvCxnSpPr>
          <p:nvPr/>
        </p:nvCxnSpPr>
        <p:spPr>
          <a:xfrm>
            <a:off x="1641764" y="1648691"/>
            <a:ext cx="0" cy="3415145"/>
          </a:xfrm>
          <a:prstGeom prst="line">
            <a:avLst/>
          </a:prstGeom>
        </p:spPr>
        <p:style>
          <a:lnRef idx="1">
            <a:schemeClr val="dk1"/>
          </a:lnRef>
          <a:fillRef idx="0">
            <a:schemeClr val="dk1"/>
          </a:fillRef>
          <a:effectRef idx="0">
            <a:schemeClr val="dk1"/>
          </a:effectRef>
          <a:fontRef idx="minor">
            <a:schemeClr val="tx1"/>
          </a:fontRef>
        </p:style>
      </p:cxnSp>
      <p:sp>
        <p:nvSpPr>
          <p:cNvPr id="36" name="CuadroTexto 35">
            <a:extLst>
              <a:ext uri="{FF2B5EF4-FFF2-40B4-BE49-F238E27FC236}">
                <a16:creationId xmlns:a16="http://schemas.microsoft.com/office/drawing/2014/main" id="{9DA85FCC-932F-40D9-B198-B7A3DDF690B0}"/>
              </a:ext>
            </a:extLst>
          </p:cNvPr>
          <p:cNvSpPr txBox="1"/>
          <p:nvPr/>
        </p:nvSpPr>
        <p:spPr>
          <a:xfrm rot="16200000">
            <a:off x="524128" y="3063666"/>
            <a:ext cx="1035283" cy="369332"/>
          </a:xfrm>
          <a:prstGeom prst="rect">
            <a:avLst/>
          </a:prstGeom>
          <a:noFill/>
        </p:spPr>
        <p:txBody>
          <a:bodyPr wrap="none" rtlCol="0">
            <a:spAutoFit/>
          </a:bodyPr>
          <a:lstStyle/>
          <a:p>
            <a:r>
              <a:rPr lang="es-ES" dirty="0"/>
              <a:t>Distancia</a:t>
            </a:r>
          </a:p>
        </p:txBody>
      </p:sp>
      <p:sp>
        <p:nvSpPr>
          <p:cNvPr id="70" name="CuadroTexto 69">
            <a:extLst>
              <a:ext uri="{FF2B5EF4-FFF2-40B4-BE49-F238E27FC236}">
                <a16:creationId xmlns:a16="http://schemas.microsoft.com/office/drawing/2014/main" id="{47F1AF2F-6CF7-4BC1-9A3D-59618523A5D4}"/>
              </a:ext>
            </a:extLst>
          </p:cNvPr>
          <p:cNvSpPr txBox="1"/>
          <p:nvPr/>
        </p:nvSpPr>
        <p:spPr>
          <a:xfrm rot="16200000">
            <a:off x="1241828" y="4881836"/>
            <a:ext cx="301686" cy="369332"/>
          </a:xfrm>
          <a:prstGeom prst="rect">
            <a:avLst/>
          </a:prstGeom>
          <a:noFill/>
        </p:spPr>
        <p:txBody>
          <a:bodyPr wrap="none" rtlCol="0">
            <a:spAutoFit/>
          </a:bodyPr>
          <a:lstStyle/>
          <a:p>
            <a:r>
              <a:rPr lang="es-ES" dirty="0"/>
              <a:t>0</a:t>
            </a:r>
          </a:p>
        </p:txBody>
      </p:sp>
      <p:cxnSp>
        <p:nvCxnSpPr>
          <p:cNvPr id="41" name="Conector recto 40">
            <a:extLst>
              <a:ext uri="{FF2B5EF4-FFF2-40B4-BE49-F238E27FC236}">
                <a16:creationId xmlns:a16="http://schemas.microsoft.com/office/drawing/2014/main" id="{6EC1907C-6547-4974-BD17-6EF81D29AD3C}"/>
              </a:ext>
            </a:extLst>
          </p:cNvPr>
          <p:cNvCxnSpPr/>
          <p:nvPr/>
        </p:nvCxnSpPr>
        <p:spPr>
          <a:xfrm flipH="1">
            <a:off x="1531406" y="5066502"/>
            <a:ext cx="240124" cy="0"/>
          </a:xfrm>
          <a:prstGeom prst="line">
            <a:avLst/>
          </a:prstGeom>
        </p:spPr>
        <p:style>
          <a:lnRef idx="1">
            <a:schemeClr val="dk1"/>
          </a:lnRef>
          <a:fillRef idx="0">
            <a:schemeClr val="dk1"/>
          </a:fillRef>
          <a:effectRef idx="0">
            <a:schemeClr val="dk1"/>
          </a:effectRef>
          <a:fontRef idx="minor">
            <a:schemeClr val="tx1"/>
          </a:fontRef>
        </p:style>
      </p:cxnSp>
      <p:cxnSp>
        <p:nvCxnSpPr>
          <p:cNvPr id="72" name="Conector recto 71">
            <a:extLst>
              <a:ext uri="{FF2B5EF4-FFF2-40B4-BE49-F238E27FC236}">
                <a16:creationId xmlns:a16="http://schemas.microsoft.com/office/drawing/2014/main" id="{76EA6CC5-DD56-4FA0-B63E-7951F187294E}"/>
              </a:ext>
            </a:extLst>
          </p:cNvPr>
          <p:cNvCxnSpPr/>
          <p:nvPr/>
        </p:nvCxnSpPr>
        <p:spPr>
          <a:xfrm flipH="1">
            <a:off x="1521702" y="3967290"/>
            <a:ext cx="240124" cy="0"/>
          </a:xfrm>
          <a:prstGeom prst="line">
            <a:avLst/>
          </a:prstGeom>
        </p:spPr>
        <p:style>
          <a:lnRef idx="1">
            <a:schemeClr val="dk1"/>
          </a:lnRef>
          <a:fillRef idx="0">
            <a:schemeClr val="dk1"/>
          </a:fillRef>
          <a:effectRef idx="0">
            <a:schemeClr val="dk1"/>
          </a:effectRef>
          <a:fontRef idx="minor">
            <a:schemeClr val="tx1"/>
          </a:fontRef>
        </p:style>
      </p:cxnSp>
      <p:cxnSp>
        <p:nvCxnSpPr>
          <p:cNvPr id="74" name="Conector recto 73">
            <a:extLst>
              <a:ext uri="{FF2B5EF4-FFF2-40B4-BE49-F238E27FC236}">
                <a16:creationId xmlns:a16="http://schemas.microsoft.com/office/drawing/2014/main" id="{DA18F6CE-43E3-4D96-9C0C-11A77B880CF8}"/>
              </a:ext>
            </a:extLst>
          </p:cNvPr>
          <p:cNvCxnSpPr/>
          <p:nvPr/>
        </p:nvCxnSpPr>
        <p:spPr>
          <a:xfrm flipH="1">
            <a:off x="1521702" y="2876101"/>
            <a:ext cx="240124" cy="0"/>
          </a:xfrm>
          <a:prstGeom prst="line">
            <a:avLst/>
          </a:prstGeom>
        </p:spPr>
        <p:style>
          <a:lnRef idx="1">
            <a:schemeClr val="dk1"/>
          </a:lnRef>
          <a:fillRef idx="0">
            <a:schemeClr val="dk1"/>
          </a:fillRef>
          <a:effectRef idx="0">
            <a:schemeClr val="dk1"/>
          </a:effectRef>
          <a:fontRef idx="minor">
            <a:schemeClr val="tx1"/>
          </a:fontRef>
        </p:style>
      </p:cxnSp>
      <p:cxnSp>
        <p:nvCxnSpPr>
          <p:cNvPr id="76" name="Conector recto 75">
            <a:extLst>
              <a:ext uri="{FF2B5EF4-FFF2-40B4-BE49-F238E27FC236}">
                <a16:creationId xmlns:a16="http://schemas.microsoft.com/office/drawing/2014/main" id="{46C3C8DE-8697-48B9-9D16-B6465CC94CD2}"/>
              </a:ext>
            </a:extLst>
          </p:cNvPr>
          <p:cNvCxnSpPr/>
          <p:nvPr/>
        </p:nvCxnSpPr>
        <p:spPr>
          <a:xfrm flipH="1">
            <a:off x="1531406" y="1789803"/>
            <a:ext cx="240124" cy="0"/>
          </a:xfrm>
          <a:prstGeom prst="line">
            <a:avLst/>
          </a:prstGeom>
        </p:spPr>
        <p:style>
          <a:lnRef idx="1">
            <a:schemeClr val="dk1"/>
          </a:lnRef>
          <a:fillRef idx="0">
            <a:schemeClr val="dk1"/>
          </a:fillRef>
          <a:effectRef idx="0">
            <a:schemeClr val="dk1"/>
          </a:effectRef>
          <a:fontRef idx="minor">
            <a:schemeClr val="tx1"/>
          </a:fontRef>
        </p:style>
      </p:cxnSp>
      <p:cxnSp>
        <p:nvCxnSpPr>
          <p:cNvPr id="77" name="Conector recto 76">
            <a:extLst>
              <a:ext uri="{FF2B5EF4-FFF2-40B4-BE49-F238E27FC236}">
                <a16:creationId xmlns:a16="http://schemas.microsoft.com/office/drawing/2014/main" id="{C7C00A8F-EB65-4B76-AB69-301C816871BD}"/>
              </a:ext>
            </a:extLst>
          </p:cNvPr>
          <p:cNvCxnSpPr/>
          <p:nvPr/>
        </p:nvCxnSpPr>
        <p:spPr>
          <a:xfrm flipH="1">
            <a:off x="1521702" y="4506850"/>
            <a:ext cx="240124" cy="0"/>
          </a:xfrm>
          <a:prstGeom prst="line">
            <a:avLst/>
          </a:prstGeom>
        </p:spPr>
        <p:style>
          <a:lnRef idx="1">
            <a:schemeClr val="dk1"/>
          </a:lnRef>
          <a:fillRef idx="0">
            <a:schemeClr val="dk1"/>
          </a:fillRef>
          <a:effectRef idx="0">
            <a:schemeClr val="dk1"/>
          </a:effectRef>
          <a:fontRef idx="minor">
            <a:schemeClr val="tx1"/>
          </a:fontRef>
        </p:style>
      </p:cxnSp>
      <p:cxnSp>
        <p:nvCxnSpPr>
          <p:cNvPr id="78" name="Conector recto 77">
            <a:extLst>
              <a:ext uri="{FF2B5EF4-FFF2-40B4-BE49-F238E27FC236}">
                <a16:creationId xmlns:a16="http://schemas.microsoft.com/office/drawing/2014/main" id="{63A28F4F-6647-43F4-B7CB-FCBF4213CC18}"/>
              </a:ext>
            </a:extLst>
          </p:cNvPr>
          <p:cNvCxnSpPr/>
          <p:nvPr/>
        </p:nvCxnSpPr>
        <p:spPr>
          <a:xfrm flipH="1">
            <a:off x="1521702" y="3412930"/>
            <a:ext cx="240124" cy="0"/>
          </a:xfrm>
          <a:prstGeom prst="line">
            <a:avLst/>
          </a:prstGeom>
        </p:spPr>
        <p:style>
          <a:lnRef idx="1">
            <a:schemeClr val="dk1"/>
          </a:lnRef>
          <a:fillRef idx="0">
            <a:schemeClr val="dk1"/>
          </a:fillRef>
          <a:effectRef idx="0">
            <a:schemeClr val="dk1"/>
          </a:effectRef>
          <a:fontRef idx="minor">
            <a:schemeClr val="tx1"/>
          </a:fontRef>
        </p:style>
      </p:cxnSp>
      <p:cxnSp>
        <p:nvCxnSpPr>
          <p:cNvPr id="80" name="Conector recto 79">
            <a:extLst>
              <a:ext uri="{FF2B5EF4-FFF2-40B4-BE49-F238E27FC236}">
                <a16:creationId xmlns:a16="http://schemas.microsoft.com/office/drawing/2014/main" id="{63D314AB-7006-4373-AC56-7D45D2E21897}"/>
              </a:ext>
            </a:extLst>
          </p:cNvPr>
          <p:cNvCxnSpPr/>
          <p:nvPr/>
        </p:nvCxnSpPr>
        <p:spPr>
          <a:xfrm flipH="1">
            <a:off x="1512475" y="2330032"/>
            <a:ext cx="240124" cy="0"/>
          </a:xfrm>
          <a:prstGeom prst="line">
            <a:avLst/>
          </a:prstGeom>
        </p:spPr>
        <p:style>
          <a:lnRef idx="1">
            <a:schemeClr val="dk1"/>
          </a:lnRef>
          <a:fillRef idx="0">
            <a:schemeClr val="dk1"/>
          </a:fillRef>
          <a:effectRef idx="0">
            <a:schemeClr val="dk1"/>
          </a:effectRef>
          <a:fontRef idx="minor">
            <a:schemeClr val="tx1"/>
          </a:fontRef>
        </p:style>
      </p:cxnSp>
      <p:sp>
        <p:nvSpPr>
          <p:cNvPr id="84" name="CuadroTexto 83">
            <a:extLst>
              <a:ext uri="{FF2B5EF4-FFF2-40B4-BE49-F238E27FC236}">
                <a16:creationId xmlns:a16="http://schemas.microsoft.com/office/drawing/2014/main" id="{5D9C05C5-2F55-48E1-A104-05E550239F66}"/>
              </a:ext>
            </a:extLst>
          </p:cNvPr>
          <p:cNvSpPr txBox="1"/>
          <p:nvPr/>
        </p:nvSpPr>
        <p:spPr>
          <a:xfrm rot="16200000">
            <a:off x="1228212" y="4321684"/>
            <a:ext cx="301686" cy="369332"/>
          </a:xfrm>
          <a:prstGeom prst="rect">
            <a:avLst/>
          </a:prstGeom>
          <a:noFill/>
        </p:spPr>
        <p:txBody>
          <a:bodyPr wrap="none" rtlCol="0">
            <a:spAutoFit/>
          </a:bodyPr>
          <a:lstStyle/>
          <a:p>
            <a:r>
              <a:rPr lang="es-ES" dirty="0"/>
              <a:t>1</a:t>
            </a:r>
          </a:p>
        </p:txBody>
      </p:sp>
      <p:sp>
        <p:nvSpPr>
          <p:cNvPr id="86" name="CuadroTexto 85">
            <a:extLst>
              <a:ext uri="{FF2B5EF4-FFF2-40B4-BE49-F238E27FC236}">
                <a16:creationId xmlns:a16="http://schemas.microsoft.com/office/drawing/2014/main" id="{733162A6-E3A8-4C3F-9AF7-19C74EF076EC}"/>
              </a:ext>
            </a:extLst>
          </p:cNvPr>
          <p:cNvSpPr txBox="1"/>
          <p:nvPr/>
        </p:nvSpPr>
        <p:spPr>
          <a:xfrm rot="16200000">
            <a:off x="1228212" y="3795538"/>
            <a:ext cx="301686" cy="369332"/>
          </a:xfrm>
          <a:prstGeom prst="rect">
            <a:avLst/>
          </a:prstGeom>
          <a:noFill/>
        </p:spPr>
        <p:txBody>
          <a:bodyPr wrap="none" rtlCol="0">
            <a:spAutoFit/>
          </a:bodyPr>
          <a:lstStyle/>
          <a:p>
            <a:r>
              <a:rPr lang="es-ES" dirty="0"/>
              <a:t>2</a:t>
            </a:r>
          </a:p>
        </p:txBody>
      </p:sp>
      <p:sp>
        <p:nvSpPr>
          <p:cNvPr id="87" name="CuadroTexto 86">
            <a:extLst>
              <a:ext uri="{FF2B5EF4-FFF2-40B4-BE49-F238E27FC236}">
                <a16:creationId xmlns:a16="http://schemas.microsoft.com/office/drawing/2014/main" id="{B8C7609D-FE13-45A2-991D-BB8996E95B2B}"/>
              </a:ext>
            </a:extLst>
          </p:cNvPr>
          <p:cNvSpPr txBox="1"/>
          <p:nvPr/>
        </p:nvSpPr>
        <p:spPr>
          <a:xfrm rot="16200000">
            <a:off x="1236862" y="3220646"/>
            <a:ext cx="301686" cy="369332"/>
          </a:xfrm>
          <a:prstGeom prst="rect">
            <a:avLst/>
          </a:prstGeom>
          <a:noFill/>
        </p:spPr>
        <p:txBody>
          <a:bodyPr wrap="none" rtlCol="0">
            <a:spAutoFit/>
          </a:bodyPr>
          <a:lstStyle/>
          <a:p>
            <a:r>
              <a:rPr lang="es-ES" dirty="0"/>
              <a:t>3</a:t>
            </a:r>
          </a:p>
        </p:txBody>
      </p:sp>
      <p:sp>
        <p:nvSpPr>
          <p:cNvPr id="88" name="CuadroTexto 87">
            <a:extLst>
              <a:ext uri="{FF2B5EF4-FFF2-40B4-BE49-F238E27FC236}">
                <a16:creationId xmlns:a16="http://schemas.microsoft.com/office/drawing/2014/main" id="{A9BE82E7-C445-4B45-8D71-536096236EC4}"/>
              </a:ext>
            </a:extLst>
          </p:cNvPr>
          <p:cNvSpPr txBox="1"/>
          <p:nvPr/>
        </p:nvSpPr>
        <p:spPr>
          <a:xfrm rot="16200000">
            <a:off x="1244428" y="2691435"/>
            <a:ext cx="301686" cy="369332"/>
          </a:xfrm>
          <a:prstGeom prst="rect">
            <a:avLst/>
          </a:prstGeom>
          <a:noFill/>
        </p:spPr>
        <p:txBody>
          <a:bodyPr wrap="none" rtlCol="0">
            <a:spAutoFit/>
          </a:bodyPr>
          <a:lstStyle/>
          <a:p>
            <a:r>
              <a:rPr lang="es-ES" dirty="0"/>
              <a:t>4</a:t>
            </a:r>
          </a:p>
        </p:txBody>
      </p:sp>
      <p:sp>
        <p:nvSpPr>
          <p:cNvPr id="89" name="CuadroTexto 88">
            <a:extLst>
              <a:ext uri="{FF2B5EF4-FFF2-40B4-BE49-F238E27FC236}">
                <a16:creationId xmlns:a16="http://schemas.microsoft.com/office/drawing/2014/main" id="{B001B11C-B58D-400F-AC38-FDB20F676EA7}"/>
              </a:ext>
            </a:extLst>
          </p:cNvPr>
          <p:cNvSpPr txBox="1"/>
          <p:nvPr/>
        </p:nvSpPr>
        <p:spPr>
          <a:xfrm rot="16200000">
            <a:off x="1218976" y="2145366"/>
            <a:ext cx="301686" cy="369332"/>
          </a:xfrm>
          <a:prstGeom prst="rect">
            <a:avLst/>
          </a:prstGeom>
          <a:noFill/>
        </p:spPr>
        <p:txBody>
          <a:bodyPr wrap="none" rtlCol="0">
            <a:spAutoFit/>
          </a:bodyPr>
          <a:lstStyle/>
          <a:p>
            <a:r>
              <a:rPr lang="es-ES" dirty="0"/>
              <a:t>5</a:t>
            </a:r>
          </a:p>
        </p:txBody>
      </p:sp>
      <p:sp>
        <p:nvSpPr>
          <p:cNvPr id="90" name="CuadroTexto 89">
            <a:extLst>
              <a:ext uri="{FF2B5EF4-FFF2-40B4-BE49-F238E27FC236}">
                <a16:creationId xmlns:a16="http://schemas.microsoft.com/office/drawing/2014/main" id="{CEF0A554-28A9-4E66-8219-4AE606C23BB0}"/>
              </a:ext>
            </a:extLst>
          </p:cNvPr>
          <p:cNvSpPr txBox="1"/>
          <p:nvPr/>
        </p:nvSpPr>
        <p:spPr>
          <a:xfrm rot="16200000">
            <a:off x="1218976" y="1592345"/>
            <a:ext cx="301686" cy="369332"/>
          </a:xfrm>
          <a:prstGeom prst="rect">
            <a:avLst/>
          </a:prstGeom>
          <a:noFill/>
        </p:spPr>
        <p:txBody>
          <a:bodyPr wrap="none" rtlCol="0">
            <a:spAutoFit/>
          </a:bodyPr>
          <a:lstStyle/>
          <a:p>
            <a:r>
              <a:rPr lang="es-ES" dirty="0"/>
              <a:t>6</a:t>
            </a:r>
          </a:p>
        </p:txBody>
      </p:sp>
      <p:sp>
        <p:nvSpPr>
          <p:cNvPr id="43" name="Cerrar llave 42">
            <a:extLst>
              <a:ext uri="{FF2B5EF4-FFF2-40B4-BE49-F238E27FC236}">
                <a16:creationId xmlns:a16="http://schemas.microsoft.com/office/drawing/2014/main" id="{BBB12F8C-2819-41D3-A76B-D0270E9E5C43}"/>
              </a:ext>
            </a:extLst>
          </p:cNvPr>
          <p:cNvSpPr/>
          <p:nvPr/>
        </p:nvSpPr>
        <p:spPr>
          <a:xfrm rot="5400000">
            <a:off x="6026720" y="1864588"/>
            <a:ext cx="239900" cy="6895091"/>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92" name="CuadroTexto 91">
            <a:extLst>
              <a:ext uri="{FF2B5EF4-FFF2-40B4-BE49-F238E27FC236}">
                <a16:creationId xmlns:a16="http://schemas.microsoft.com/office/drawing/2014/main" id="{9E84943B-7FBA-4802-9E96-E779DC21882E}"/>
              </a:ext>
            </a:extLst>
          </p:cNvPr>
          <p:cNvSpPr txBox="1"/>
          <p:nvPr/>
        </p:nvSpPr>
        <p:spPr>
          <a:xfrm>
            <a:off x="5691519" y="5368016"/>
            <a:ext cx="1059008" cy="369332"/>
          </a:xfrm>
          <a:prstGeom prst="rect">
            <a:avLst/>
          </a:prstGeom>
          <a:noFill/>
        </p:spPr>
        <p:txBody>
          <a:bodyPr wrap="none" rtlCol="0">
            <a:spAutoFit/>
          </a:bodyPr>
          <a:lstStyle/>
          <a:p>
            <a:r>
              <a:rPr lang="es-ES" dirty="0"/>
              <a:t>Muestras</a:t>
            </a:r>
          </a:p>
        </p:txBody>
      </p:sp>
      <p:sp>
        <p:nvSpPr>
          <p:cNvPr id="94" name="Cerrar llave 93">
            <a:extLst>
              <a:ext uri="{FF2B5EF4-FFF2-40B4-BE49-F238E27FC236}">
                <a16:creationId xmlns:a16="http://schemas.microsoft.com/office/drawing/2014/main" id="{F27A31AC-5AF3-4409-BE8B-1920CB370655}"/>
              </a:ext>
            </a:extLst>
          </p:cNvPr>
          <p:cNvSpPr/>
          <p:nvPr/>
        </p:nvSpPr>
        <p:spPr>
          <a:xfrm>
            <a:off x="9595481" y="1789803"/>
            <a:ext cx="183202" cy="319830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96" name="CuadroTexto 95">
            <a:extLst>
              <a:ext uri="{FF2B5EF4-FFF2-40B4-BE49-F238E27FC236}">
                <a16:creationId xmlns:a16="http://schemas.microsoft.com/office/drawing/2014/main" id="{25841FBB-0172-40AA-9510-9FFCDAE15135}"/>
              </a:ext>
            </a:extLst>
          </p:cNvPr>
          <p:cNvSpPr txBox="1"/>
          <p:nvPr/>
        </p:nvSpPr>
        <p:spPr>
          <a:xfrm rot="5400000">
            <a:off x="9462451" y="3185231"/>
            <a:ext cx="1217769" cy="369332"/>
          </a:xfrm>
          <a:prstGeom prst="rect">
            <a:avLst/>
          </a:prstGeom>
          <a:noFill/>
        </p:spPr>
        <p:txBody>
          <a:bodyPr wrap="none" rtlCol="0">
            <a:spAutoFit/>
          </a:bodyPr>
          <a:lstStyle/>
          <a:p>
            <a:r>
              <a:rPr lang="es-ES" dirty="0"/>
              <a:t>Iteraciones</a:t>
            </a:r>
          </a:p>
        </p:txBody>
      </p:sp>
      <p:sp>
        <p:nvSpPr>
          <p:cNvPr id="3" name="Marcador de número de diapositiva 2">
            <a:extLst>
              <a:ext uri="{FF2B5EF4-FFF2-40B4-BE49-F238E27FC236}">
                <a16:creationId xmlns:a16="http://schemas.microsoft.com/office/drawing/2014/main" id="{C2A99E73-2343-4609-867E-DCD941416665}"/>
              </a:ext>
            </a:extLst>
          </p:cNvPr>
          <p:cNvSpPr>
            <a:spLocks noGrp="1"/>
          </p:cNvSpPr>
          <p:nvPr>
            <p:ph type="sldNum" sz="quarter" idx="12"/>
          </p:nvPr>
        </p:nvSpPr>
        <p:spPr/>
        <p:txBody>
          <a:bodyPr/>
          <a:lstStyle/>
          <a:p>
            <a:fld id="{7C51361C-AF87-194C-B798-ECB5840BEEDE}" type="slidenum">
              <a:rPr lang="es-ES" smtClean="0"/>
              <a:pPr/>
              <a:t>50</a:t>
            </a:fld>
            <a:r>
              <a:rPr lang="es-ES"/>
              <a:t> de XX</a:t>
            </a:r>
            <a:endParaRPr lang="es-ES" dirty="0"/>
          </a:p>
        </p:txBody>
      </p:sp>
    </p:spTree>
    <p:extLst>
      <p:ext uri="{BB962C8B-B14F-4D97-AF65-F5344CB8AC3E}">
        <p14:creationId xmlns:p14="http://schemas.microsoft.com/office/powerpoint/2010/main" val="80972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40"/>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50"/>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29"/>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27"/>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500"/>
                                  </p:stCondLst>
                                  <p:childTnLst>
                                    <p:set>
                                      <p:cBhvr>
                                        <p:cTn id="21" dur="1" fill="hold">
                                          <p:stCondLst>
                                            <p:cond delay="0"/>
                                          </p:stCondLst>
                                        </p:cTn>
                                        <p:tgtEl>
                                          <p:spTgt spid="48"/>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nodeType="afterEffect">
                                  <p:stCondLst>
                                    <p:cond delay="500"/>
                                  </p:stCondLst>
                                  <p:childTnLst>
                                    <p:set>
                                      <p:cBhvr>
                                        <p:cTn id="24" dur="1" fill="hold">
                                          <p:stCondLst>
                                            <p:cond delay="0"/>
                                          </p:stCondLst>
                                        </p:cTn>
                                        <p:tgtEl>
                                          <p:spTgt spid="25"/>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nodeType="afterEffect">
                                  <p:stCondLst>
                                    <p:cond delay="500"/>
                                  </p:stCondLst>
                                  <p:childTnLst>
                                    <p:set>
                                      <p:cBhvr>
                                        <p:cTn id="27" dur="1" fill="hold">
                                          <p:stCondLst>
                                            <p:cond delay="0"/>
                                          </p:stCondLst>
                                        </p:cTn>
                                        <p:tgtEl>
                                          <p:spTgt spid="14"/>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nodeType="afterEffect">
                                  <p:stCondLst>
                                    <p:cond delay="500"/>
                                  </p:stCondLst>
                                  <p:childTnLst>
                                    <p:set>
                                      <p:cBhvr>
                                        <p:cTn id="30" dur="1" fill="hold">
                                          <p:stCondLst>
                                            <p:cond delay="0"/>
                                          </p:stCondLst>
                                        </p:cTn>
                                        <p:tgtEl>
                                          <p:spTgt spid="42"/>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nodeType="afterEffect">
                                  <p:stCondLst>
                                    <p:cond delay="500"/>
                                  </p:stCondLst>
                                  <p:childTnLst>
                                    <p:set>
                                      <p:cBhvr>
                                        <p:cTn id="33" dur="1" fill="hold">
                                          <p:stCondLst>
                                            <p:cond delay="0"/>
                                          </p:stCondLst>
                                        </p:cTn>
                                        <p:tgtEl>
                                          <p:spTgt spid="54"/>
                                        </p:tgtEl>
                                        <p:attrNameLst>
                                          <p:attrName>style.visibility</p:attrName>
                                        </p:attrNameLst>
                                      </p:cBhvr>
                                      <p:to>
                                        <p:strVal val="visible"/>
                                      </p:to>
                                    </p:set>
                                  </p:childTnLst>
                                </p:cTn>
                              </p:par>
                            </p:childTnLst>
                          </p:cTn>
                        </p:par>
                        <p:par>
                          <p:cTn id="34" fill="hold">
                            <p:stCondLst>
                              <p:cond delay="4500"/>
                            </p:stCondLst>
                            <p:childTnLst>
                              <p:par>
                                <p:cTn id="35" presetID="1" presetClass="entr" presetSubtype="0" fill="hold" nodeType="afterEffect">
                                  <p:stCondLst>
                                    <p:cond delay="500"/>
                                  </p:stCondLst>
                                  <p:childTnLst>
                                    <p:set>
                                      <p:cBhvr>
                                        <p:cTn id="36" dur="1" fill="hold">
                                          <p:stCondLst>
                                            <p:cond delay="0"/>
                                          </p:stCondLst>
                                        </p:cTn>
                                        <p:tgtEl>
                                          <p:spTgt spid="52"/>
                                        </p:tgtEl>
                                        <p:attrNameLst>
                                          <p:attrName>style.visibility</p:attrName>
                                        </p:attrNameLst>
                                      </p:cBhvr>
                                      <p:to>
                                        <p:strVal val="visible"/>
                                      </p:to>
                                    </p:set>
                                  </p:childTnLst>
                                </p:cTn>
                              </p:par>
                            </p:childTnLst>
                          </p:cTn>
                        </p:par>
                        <p:par>
                          <p:cTn id="37" fill="hold">
                            <p:stCondLst>
                              <p:cond delay="5000"/>
                            </p:stCondLst>
                            <p:childTnLst>
                              <p:par>
                                <p:cTn id="38" presetID="1" presetClass="entr" presetSubtype="0" fill="hold" nodeType="afterEffect">
                                  <p:stCondLst>
                                    <p:cond delay="500"/>
                                  </p:stCondLst>
                                  <p:childTnLst>
                                    <p:set>
                                      <p:cBhvr>
                                        <p:cTn id="39" dur="1" fill="hold">
                                          <p:stCondLst>
                                            <p:cond delay="0"/>
                                          </p:stCondLst>
                                        </p:cTn>
                                        <p:tgtEl>
                                          <p:spTgt spid="56"/>
                                        </p:tgtEl>
                                        <p:attrNameLst>
                                          <p:attrName>style.visibility</p:attrName>
                                        </p:attrNameLst>
                                      </p:cBhvr>
                                      <p:to>
                                        <p:strVal val="visible"/>
                                      </p:to>
                                    </p:set>
                                  </p:childTnLst>
                                </p:cTn>
                              </p:par>
                            </p:childTnLst>
                          </p:cTn>
                        </p:par>
                        <p:par>
                          <p:cTn id="40" fill="hold">
                            <p:stCondLst>
                              <p:cond delay="5500"/>
                            </p:stCondLst>
                            <p:childTnLst>
                              <p:par>
                                <p:cTn id="41" presetID="1" presetClass="entr" presetSubtype="0" fill="hold" nodeType="afterEffect">
                                  <p:stCondLst>
                                    <p:cond delay="500"/>
                                  </p:stCondLst>
                                  <p:childTnLst>
                                    <p:set>
                                      <p:cBhvr>
                                        <p:cTn id="42" dur="1" fill="hold">
                                          <p:stCondLst>
                                            <p:cond delay="0"/>
                                          </p:stCondLst>
                                        </p:cTn>
                                        <p:tgtEl>
                                          <p:spTgt spid="35"/>
                                        </p:tgtEl>
                                        <p:attrNameLst>
                                          <p:attrName>style.visibility</p:attrName>
                                        </p:attrNameLst>
                                      </p:cBhvr>
                                      <p:to>
                                        <p:strVal val="visible"/>
                                      </p:to>
                                    </p:set>
                                  </p:childTnLst>
                                </p:cTn>
                              </p:par>
                            </p:childTnLst>
                          </p:cTn>
                        </p:par>
                        <p:par>
                          <p:cTn id="43" fill="hold">
                            <p:stCondLst>
                              <p:cond delay="6000"/>
                            </p:stCondLst>
                            <p:childTnLst>
                              <p:par>
                                <p:cTn id="44" presetID="1" presetClass="entr" presetSubtype="0" fill="hold" nodeType="afterEffect">
                                  <p:stCondLst>
                                    <p:cond delay="500"/>
                                  </p:stCondLst>
                                  <p:childTnLst>
                                    <p:set>
                                      <p:cBhvr>
                                        <p:cTn id="45" dur="1" fill="hold">
                                          <p:stCondLst>
                                            <p:cond delay="0"/>
                                          </p:stCondLst>
                                        </p:cTn>
                                        <p:tgtEl>
                                          <p:spTgt spid="31"/>
                                        </p:tgtEl>
                                        <p:attrNameLst>
                                          <p:attrName>style.visibility</p:attrName>
                                        </p:attrNameLst>
                                      </p:cBhvr>
                                      <p:to>
                                        <p:strVal val="visible"/>
                                      </p:to>
                                    </p:set>
                                  </p:childTnLst>
                                </p:cTn>
                              </p:par>
                            </p:childTnLst>
                          </p:cTn>
                        </p:par>
                        <p:par>
                          <p:cTn id="46" fill="hold">
                            <p:stCondLst>
                              <p:cond delay="6500"/>
                            </p:stCondLst>
                            <p:childTnLst>
                              <p:par>
                                <p:cTn id="47" presetID="1" presetClass="entr" presetSubtype="0" fill="hold" nodeType="afterEffect">
                                  <p:stCondLst>
                                    <p:cond delay="500"/>
                                  </p:stCondLst>
                                  <p:childTnLst>
                                    <p:set>
                                      <p:cBhvr>
                                        <p:cTn id="48" dur="1" fill="hold">
                                          <p:stCondLst>
                                            <p:cond delay="0"/>
                                          </p:stCondLst>
                                        </p:cTn>
                                        <p:tgtEl>
                                          <p:spTgt spid="45"/>
                                        </p:tgtEl>
                                        <p:attrNameLst>
                                          <p:attrName>style.visibility</p:attrName>
                                        </p:attrNameLst>
                                      </p:cBhvr>
                                      <p:to>
                                        <p:strVal val="visible"/>
                                      </p:to>
                                    </p:set>
                                  </p:childTnLst>
                                </p:cTn>
                              </p:par>
                            </p:childTnLst>
                          </p:cTn>
                        </p:par>
                        <p:par>
                          <p:cTn id="49" fill="hold">
                            <p:stCondLst>
                              <p:cond delay="7000"/>
                            </p:stCondLst>
                            <p:childTnLst>
                              <p:par>
                                <p:cTn id="50" presetID="1" presetClass="entr" presetSubtype="0" fill="hold" nodeType="afterEffect">
                                  <p:stCondLst>
                                    <p:cond delay="500"/>
                                  </p:stCondLst>
                                  <p:childTnLst>
                                    <p:set>
                                      <p:cBhvr>
                                        <p:cTn id="51" dur="1" fill="hold">
                                          <p:stCondLst>
                                            <p:cond delay="0"/>
                                          </p:stCondLst>
                                        </p:cTn>
                                        <p:tgtEl>
                                          <p:spTgt spid="93"/>
                                        </p:tgtEl>
                                        <p:attrNameLst>
                                          <p:attrName>style.visibility</p:attrName>
                                        </p:attrNameLst>
                                      </p:cBhvr>
                                      <p:to>
                                        <p:strVal val="visible"/>
                                      </p:to>
                                    </p:set>
                                  </p:childTnLst>
                                </p:cTn>
                              </p:par>
                            </p:childTnLst>
                          </p:cTn>
                        </p:par>
                        <p:par>
                          <p:cTn id="52" fill="hold">
                            <p:stCondLst>
                              <p:cond delay="7500"/>
                            </p:stCondLst>
                            <p:childTnLst>
                              <p:par>
                                <p:cTn id="53" presetID="1" presetClass="entr" presetSubtype="0" fill="hold" nodeType="afterEffect">
                                  <p:stCondLst>
                                    <p:cond delay="500"/>
                                  </p:stCondLst>
                                  <p:childTnLst>
                                    <p:set>
                                      <p:cBhvr>
                                        <p:cTn id="54" dur="1" fill="hold">
                                          <p:stCondLst>
                                            <p:cond delay="0"/>
                                          </p:stCondLst>
                                        </p:cTn>
                                        <p:tgtEl>
                                          <p:spTgt spid="91"/>
                                        </p:tgtEl>
                                        <p:attrNameLst>
                                          <p:attrName>style.visibility</p:attrName>
                                        </p:attrNameLst>
                                      </p:cBhvr>
                                      <p:to>
                                        <p:strVal val="visible"/>
                                      </p:to>
                                    </p:set>
                                  </p:childTnLst>
                                </p:cTn>
                              </p:par>
                            </p:childTnLst>
                          </p:cTn>
                        </p:par>
                        <p:par>
                          <p:cTn id="55" fill="hold">
                            <p:stCondLst>
                              <p:cond delay="8000"/>
                            </p:stCondLst>
                            <p:childTnLst>
                              <p:par>
                                <p:cTn id="56" presetID="1" presetClass="entr" presetSubtype="0" fill="hold" nodeType="afterEffect">
                                  <p:stCondLst>
                                    <p:cond delay="500"/>
                                  </p:stCondLst>
                                  <p:childTnLst>
                                    <p:set>
                                      <p:cBhvr>
                                        <p:cTn id="57" dur="1" fill="hold">
                                          <p:stCondLst>
                                            <p:cond delay="0"/>
                                          </p:stCondLst>
                                        </p:cTn>
                                        <p:tgtEl>
                                          <p:spTgt spid="95"/>
                                        </p:tgtEl>
                                        <p:attrNameLst>
                                          <p:attrName>style.visibility</p:attrName>
                                        </p:attrNameLst>
                                      </p:cBhvr>
                                      <p:to>
                                        <p:strVal val="visible"/>
                                      </p:to>
                                    </p:set>
                                  </p:childTnLst>
                                </p:cTn>
                              </p:par>
                            </p:childTnLst>
                          </p:cTn>
                        </p:par>
                        <p:par>
                          <p:cTn id="58" fill="hold">
                            <p:stCondLst>
                              <p:cond delay="8500"/>
                            </p:stCondLst>
                            <p:childTnLst>
                              <p:par>
                                <p:cTn id="59" presetID="1" presetClass="entr" presetSubtype="0" fill="hold" nodeType="afterEffect">
                                  <p:stCondLst>
                                    <p:cond delay="500"/>
                                  </p:stCondLst>
                                  <p:childTnLst>
                                    <p:set>
                                      <p:cBhvr>
                                        <p:cTn id="60" dur="1" fill="hold">
                                          <p:stCondLst>
                                            <p:cond delay="0"/>
                                          </p:stCondLst>
                                        </p:cTn>
                                        <p:tgtEl>
                                          <p:spTgt spid="71"/>
                                        </p:tgtEl>
                                        <p:attrNameLst>
                                          <p:attrName>style.visibility</p:attrName>
                                        </p:attrNameLst>
                                      </p:cBhvr>
                                      <p:to>
                                        <p:strVal val="visible"/>
                                      </p:to>
                                    </p:set>
                                  </p:childTnLst>
                                </p:cTn>
                              </p:par>
                            </p:childTnLst>
                          </p:cTn>
                        </p:par>
                        <p:par>
                          <p:cTn id="61" fill="hold">
                            <p:stCondLst>
                              <p:cond delay="9000"/>
                            </p:stCondLst>
                            <p:childTnLst>
                              <p:par>
                                <p:cTn id="62" presetID="1" presetClass="entr" presetSubtype="0" fill="hold" nodeType="afterEffect">
                                  <p:stCondLst>
                                    <p:cond delay="500"/>
                                  </p:stCondLst>
                                  <p:childTnLst>
                                    <p:set>
                                      <p:cBhvr>
                                        <p:cTn id="63" dur="1" fill="hold">
                                          <p:stCondLst>
                                            <p:cond delay="0"/>
                                          </p:stCondLst>
                                        </p:cTn>
                                        <p:tgtEl>
                                          <p:spTgt spid="73"/>
                                        </p:tgtEl>
                                        <p:attrNameLst>
                                          <p:attrName>style.visibility</p:attrName>
                                        </p:attrNameLst>
                                      </p:cBhvr>
                                      <p:to>
                                        <p:strVal val="visible"/>
                                      </p:to>
                                    </p:set>
                                  </p:childTnLst>
                                </p:cTn>
                              </p:par>
                            </p:childTnLst>
                          </p:cTn>
                        </p:par>
                        <p:par>
                          <p:cTn id="64" fill="hold">
                            <p:stCondLst>
                              <p:cond delay="9500"/>
                            </p:stCondLst>
                            <p:childTnLst>
                              <p:par>
                                <p:cTn id="65" presetID="1" presetClass="entr" presetSubtype="0" fill="hold" nodeType="afterEffect">
                                  <p:stCondLst>
                                    <p:cond delay="500"/>
                                  </p:stCondLst>
                                  <p:childTnLst>
                                    <p:set>
                                      <p:cBhvr>
                                        <p:cTn id="66" dur="1" fill="hold">
                                          <p:stCondLst>
                                            <p:cond delay="0"/>
                                          </p:stCondLst>
                                        </p:cTn>
                                        <p:tgtEl>
                                          <p:spTgt spid="75"/>
                                        </p:tgtEl>
                                        <p:attrNameLst>
                                          <p:attrName>style.visibility</p:attrName>
                                        </p:attrNameLst>
                                      </p:cBhvr>
                                      <p:to>
                                        <p:strVal val="visible"/>
                                      </p:to>
                                    </p:set>
                                  </p:childTnLst>
                                </p:cTn>
                              </p:par>
                            </p:childTnLst>
                          </p:cTn>
                        </p:par>
                        <p:par>
                          <p:cTn id="67" fill="hold">
                            <p:stCondLst>
                              <p:cond delay="10000"/>
                            </p:stCondLst>
                            <p:childTnLst>
                              <p:par>
                                <p:cTn id="68" presetID="1" presetClass="entr" presetSubtype="0" fill="hold" nodeType="afterEffect">
                                  <p:stCondLst>
                                    <p:cond delay="500"/>
                                  </p:stCondLst>
                                  <p:childTnLst>
                                    <p:set>
                                      <p:cBhvr>
                                        <p:cTn id="69" dur="1" fill="hold">
                                          <p:stCondLst>
                                            <p:cond delay="0"/>
                                          </p:stCondLst>
                                        </p:cTn>
                                        <p:tgtEl>
                                          <p:spTgt spid="83"/>
                                        </p:tgtEl>
                                        <p:attrNameLst>
                                          <p:attrName>style.visibility</p:attrName>
                                        </p:attrNameLst>
                                      </p:cBhvr>
                                      <p:to>
                                        <p:strVal val="visible"/>
                                      </p:to>
                                    </p:set>
                                  </p:childTnLst>
                                </p:cTn>
                              </p:par>
                            </p:childTnLst>
                          </p:cTn>
                        </p:par>
                        <p:par>
                          <p:cTn id="70" fill="hold">
                            <p:stCondLst>
                              <p:cond delay="10500"/>
                            </p:stCondLst>
                            <p:childTnLst>
                              <p:par>
                                <p:cTn id="71" presetID="1" presetClass="entr" presetSubtype="0" fill="hold" nodeType="afterEffect">
                                  <p:stCondLst>
                                    <p:cond delay="500"/>
                                  </p:stCondLst>
                                  <p:childTnLst>
                                    <p:set>
                                      <p:cBhvr>
                                        <p:cTn id="72" dur="1" fill="hold">
                                          <p:stCondLst>
                                            <p:cond delay="0"/>
                                          </p:stCondLst>
                                        </p:cTn>
                                        <p:tgtEl>
                                          <p:spTgt spid="81"/>
                                        </p:tgtEl>
                                        <p:attrNameLst>
                                          <p:attrName>style.visibility</p:attrName>
                                        </p:attrNameLst>
                                      </p:cBhvr>
                                      <p:to>
                                        <p:strVal val="visible"/>
                                      </p:to>
                                    </p:set>
                                  </p:childTnLst>
                                </p:cTn>
                              </p:par>
                            </p:childTnLst>
                          </p:cTn>
                        </p:par>
                        <p:par>
                          <p:cTn id="73" fill="hold">
                            <p:stCondLst>
                              <p:cond delay="11000"/>
                            </p:stCondLst>
                            <p:childTnLst>
                              <p:par>
                                <p:cTn id="74" presetID="1" presetClass="entr" presetSubtype="0" fill="hold" nodeType="afterEffect">
                                  <p:stCondLst>
                                    <p:cond delay="500"/>
                                  </p:stCondLst>
                                  <p:childTnLst>
                                    <p:set>
                                      <p:cBhvr>
                                        <p:cTn id="75" dur="1" fill="hold">
                                          <p:stCondLst>
                                            <p:cond delay="0"/>
                                          </p:stCondLst>
                                        </p:cTn>
                                        <p:tgtEl>
                                          <p:spTgt spid="85"/>
                                        </p:tgtEl>
                                        <p:attrNameLst>
                                          <p:attrName>style.visibility</p:attrName>
                                        </p:attrNameLst>
                                      </p:cBhvr>
                                      <p:to>
                                        <p:strVal val="visible"/>
                                      </p:to>
                                    </p:set>
                                  </p:childTnLst>
                                </p:cTn>
                              </p:par>
                            </p:childTnLst>
                          </p:cTn>
                        </p:par>
                        <p:par>
                          <p:cTn id="76" fill="hold">
                            <p:stCondLst>
                              <p:cond delay="11500"/>
                            </p:stCondLst>
                            <p:childTnLst>
                              <p:par>
                                <p:cTn id="77" presetID="1" presetClass="entr" presetSubtype="0" fill="hold" nodeType="afterEffect">
                                  <p:stCondLst>
                                    <p:cond delay="500"/>
                                  </p:stCondLst>
                                  <p:childTnLst>
                                    <p:set>
                                      <p:cBhvr>
                                        <p:cTn id="78" dur="1" fill="hold">
                                          <p:stCondLst>
                                            <p:cond delay="0"/>
                                          </p:stCondLst>
                                        </p:cTn>
                                        <p:tgtEl>
                                          <p:spTgt spid="60"/>
                                        </p:tgtEl>
                                        <p:attrNameLst>
                                          <p:attrName>style.visibility</p:attrName>
                                        </p:attrNameLst>
                                      </p:cBhvr>
                                      <p:to>
                                        <p:strVal val="visible"/>
                                      </p:to>
                                    </p:set>
                                  </p:childTnLst>
                                </p:cTn>
                              </p:par>
                            </p:childTnLst>
                          </p:cTn>
                        </p:par>
                        <p:par>
                          <p:cTn id="79" fill="hold">
                            <p:stCondLst>
                              <p:cond delay="12000"/>
                            </p:stCondLst>
                            <p:childTnLst>
                              <p:par>
                                <p:cTn id="80" presetID="1" presetClass="entr" presetSubtype="0" fill="hold" nodeType="afterEffect">
                                  <p:stCondLst>
                                    <p:cond delay="500"/>
                                  </p:stCondLst>
                                  <p:childTnLst>
                                    <p:set>
                                      <p:cBhvr>
                                        <p:cTn id="81" dur="1" fill="hold">
                                          <p:stCondLst>
                                            <p:cond delay="0"/>
                                          </p:stCondLst>
                                        </p:cTn>
                                        <p:tgtEl>
                                          <p:spTgt spid="58"/>
                                        </p:tgtEl>
                                        <p:attrNameLst>
                                          <p:attrName>style.visibility</p:attrName>
                                        </p:attrNameLst>
                                      </p:cBhvr>
                                      <p:to>
                                        <p:strVal val="visible"/>
                                      </p:to>
                                    </p:set>
                                  </p:childTnLst>
                                </p:cTn>
                              </p:par>
                            </p:childTnLst>
                          </p:cTn>
                        </p:par>
                        <p:par>
                          <p:cTn id="82" fill="hold">
                            <p:stCondLst>
                              <p:cond delay="12500"/>
                            </p:stCondLst>
                            <p:childTnLst>
                              <p:par>
                                <p:cTn id="83" presetID="1" presetClass="entr" presetSubtype="0" fill="hold" nodeType="afterEffect">
                                  <p:stCondLst>
                                    <p:cond delay="500"/>
                                  </p:stCondLst>
                                  <p:childTnLst>
                                    <p:set>
                                      <p:cBhvr>
                                        <p:cTn id="84" dur="1" fill="hold">
                                          <p:stCondLst>
                                            <p:cond delay="0"/>
                                          </p:stCondLst>
                                        </p:cTn>
                                        <p:tgtEl>
                                          <p:spTgt spid="62"/>
                                        </p:tgtEl>
                                        <p:attrNameLst>
                                          <p:attrName>style.visibility</p:attrName>
                                        </p:attrNameLst>
                                      </p:cBhvr>
                                      <p:to>
                                        <p:strVal val="visible"/>
                                      </p:to>
                                    </p:set>
                                  </p:childTnLst>
                                </p:cTn>
                              </p:par>
                            </p:childTnLst>
                          </p:cTn>
                        </p:par>
                        <p:par>
                          <p:cTn id="85" fill="hold">
                            <p:stCondLst>
                              <p:cond delay="13000"/>
                            </p:stCondLst>
                            <p:childTnLst>
                              <p:par>
                                <p:cTn id="86" presetID="1" presetClass="entr" presetSubtype="0" fill="hold" nodeType="afterEffect">
                                  <p:stCondLst>
                                    <p:cond delay="500"/>
                                  </p:stCondLst>
                                  <p:childTnLst>
                                    <p:set>
                                      <p:cBhvr>
                                        <p:cTn id="87" dur="1" fill="hold">
                                          <p:stCondLst>
                                            <p:cond delay="0"/>
                                          </p:stCondLst>
                                        </p:cTn>
                                        <p:tgtEl>
                                          <p:spTgt spid="65"/>
                                        </p:tgtEl>
                                        <p:attrNameLst>
                                          <p:attrName>style.visibility</p:attrName>
                                        </p:attrNameLst>
                                      </p:cBhvr>
                                      <p:to>
                                        <p:strVal val="visible"/>
                                      </p:to>
                                    </p:set>
                                  </p:childTnLst>
                                </p:cTn>
                              </p:par>
                            </p:childTnLst>
                          </p:cTn>
                        </p:par>
                        <p:par>
                          <p:cTn id="88" fill="hold">
                            <p:stCondLst>
                              <p:cond delay="13500"/>
                            </p:stCondLst>
                            <p:childTnLst>
                              <p:par>
                                <p:cTn id="89" presetID="1" presetClass="entr" presetSubtype="0" fill="hold" nodeType="afterEffect">
                                  <p:stCondLst>
                                    <p:cond delay="500"/>
                                  </p:stCondLst>
                                  <p:childTnLst>
                                    <p:set>
                                      <p:cBhvr>
                                        <p:cTn id="90" dur="1" fill="hold">
                                          <p:stCondLst>
                                            <p:cond delay="0"/>
                                          </p:stCondLst>
                                        </p:cTn>
                                        <p:tgtEl>
                                          <p:spTgt spid="67"/>
                                        </p:tgtEl>
                                        <p:attrNameLst>
                                          <p:attrName>style.visibility</p:attrName>
                                        </p:attrNameLst>
                                      </p:cBhvr>
                                      <p:to>
                                        <p:strVal val="visible"/>
                                      </p:to>
                                    </p:set>
                                  </p:childTnLst>
                                </p:cTn>
                              </p:par>
                            </p:childTnLst>
                          </p:cTn>
                        </p:par>
                        <p:par>
                          <p:cTn id="91" fill="hold">
                            <p:stCondLst>
                              <p:cond delay="14000"/>
                            </p:stCondLst>
                            <p:childTnLst>
                              <p:par>
                                <p:cTn id="92" presetID="1" presetClass="entr" presetSubtype="0" fill="hold" nodeType="afterEffect">
                                  <p:stCondLst>
                                    <p:cond delay="500"/>
                                  </p:stCondLst>
                                  <p:childTnLst>
                                    <p:set>
                                      <p:cBhvr>
                                        <p:cTn id="93" dur="1" fill="hold">
                                          <p:stCondLst>
                                            <p:cond delay="0"/>
                                          </p:stCondLst>
                                        </p:cTn>
                                        <p:tgtEl>
                                          <p:spTgt spid="69"/>
                                        </p:tgtEl>
                                        <p:attrNameLst>
                                          <p:attrName>style.visibility</p:attrName>
                                        </p:attrNameLst>
                                      </p:cBhvr>
                                      <p:to>
                                        <p:strVal val="visible"/>
                                      </p:to>
                                    </p:set>
                                  </p:childTnLst>
                                </p:cTn>
                              </p:par>
                            </p:childTnLst>
                          </p:cTn>
                        </p:par>
                        <p:par>
                          <p:cTn id="94" fill="hold">
                            <p:stCondLst>
                              <p:cond delay="14500"/>
                            </p:stCondLst>
                            <p:childTnLst>
                              <p:par>
                                <p:cTn id="95" presetID="1" presetClass="entr" presetSubtype="0" fill="hold" nodeType="afterEffect">
                                  <p:stCondLst>
                                    <p:cond delay="500"/>
                                  </p:stCondLst>
                                  <p:childTnLst>
                                    <p:set>
                                      <p:cBhvr>
                                        <p:cTn id="96" dur="1" fill="hold">
                                          <p:stCondLst>
                                            <p:cond delay="0"/>
                                          </p:stCondLst>
                                        </p:cTn>
                                        <p:tgtEl>
                                          <p:spTgt spid="99"/>
                                        </p:tgtEl>
                                        <p:attrNameLst>
                                          <p:attrName>style.visibility</p:attrName>
                                        </p:attrNameLst>
                                      </p:cBhvr>
                                      <p:to>
                                        <p:strVal val="visible"/>
                                      </p:to>
                                    </p:set>
                                  </p:childTnLst>
                                </p:cTn>
                              </p:par>
                            </p:childTnLst>
                          </p:cTn>
                        </p:par>
                        <p:par>
                          <p:cTn id="97" fill="hold">
                            <p:stCondLst>
                              <p:cond delay="15000"/>
                            </p:stCondLst>
                            <p:childTnLst>
                              <p:par>
                                <p:cTn id="98" presetID="1" presetClass="entr" presetSubtype="0" fill="hold" nodeType="afterEffect">
                                  <p:stCondLst>
                                    <p:cond delay="500"/>
                                  </p:stCondLst>
                                  <p:childTnLst>
                                    <p:set>
                                      <p:cBhvr>
                                        <p:cTn id="99" dur="1" fill="hold">
                                          <p:stCondLst>
                                            <p:cond delay="0"/>
                                          </p:stCondLst>
                                        </p:cTn>
                                        <p:tgtEl>
                                          <p:spTgt spid="97"/>
                                        </p:tgtEl>
                                        <p:attrNameLst>
                                          <p:attrName>style.visibility</p:attrName>
                                        </p:attrNameLst>
                                      </p:cBhvr>
                                      <p:to>
                                        <p:strVal val="visible"/>
                                      </p:to>
                                    </p:set>
                                  </p:childTnLst>
                                </p:cTn>
                              </p:par>
                            </p:childTnLst>
                          </p:cTn>
                        </p:par>
                        <p:par>
                          <p:cTn id="100" fill="hold">
                            <p:stCondLst>
                              <p:cond delay="15500"/>
                            </p:stCondLst>
                            <p:childTnLst>
                              <p:par>
                                <p:cTn id="101" presetID="1" presetClass="entr" presetSubtype="0" fill="hold" nodeType="afterEffect">
                                  <p:stCondLst>
                                    <p:cond delay="500"/>
                                  </p:stCondLst>
                                  <p:childTnLst>
                                    <p:set>
                                      <p:cBhvr>
                                        <p:cTn id="102" dur="1" fill="hold">
                                          <p:stCondLst>
                                            <p:cond delay="0"/>
                                          </p:stCondLst>
                                        </p:cTn>
                                        <p:tgtEl>
                                          <p:spTgt spid="101"/>
                                        </p:tgtEl>
                                        <p:attrNameLst>
                                          <p:attrName>style.visibility</p:attrName>
                                        </p:attrNameLst>
                                      </p:cBhvr>
                                      <p:to>
                                        <p:strVal val="visible"/>
                                      </p:to>
                                    </p:set>
                                  </p:childTnLst>
                                </p:cTn>
                              </p:par>
                            </p:childTnLst>
                          </p:cTn>
                        </p:par>
                        <p:par>
                          <p:cTn id="103" fill="hold">
                            <p:stCondLst>
                              <p:cond delay="16000"/>
                            </p:stCondLst>
                            <p:childTnLst>
                              <p:par>
                                <p:cTn id="104" presetID="1" presetClass="entr" presetSubtype="0" fill="hold" nodeType="afterEffect">
                                  <p:stCondLst>
                                    <p:cond delay="500"/>
                                  </p:stCondLst>
                                  <p:childTnLst>
                                    <p:set>
                                      <p:cBhvr>
                                        <p:cTn id="105" dur="1" fill="hold">
                                          <p:stCondLst>
                                            <p:cond delay="0"/>
                                          </p:stCondLst>
                                        </p:cTn>
                                        <p:tgtEl>
                                          <p:spTgt spid="103"/>
                                        </p:tgtEl>
                                        <p:attrNameLst>
                                          <p:attrName>style.visibility</p:attrName>
                                        </p:attrNameLst>
                                      </p:cBhvr>
                                      <p:to>
                                        <p:strVal val="visible"/>
                                      </p:to>
                                    </p:set>
                                  </p:childTnLst>
                                </p:cTn>
                              </p:par>
                            </p:childTnLst>
                          </p:cTn>
                        </p:par>
                        <p:par>
                          <p:cTn id="106" fill="hold">
                            <p:stCondLst>
                              <p:cond delay="16500"/>
                            </p:stCondLst>
                            <p:childTnLst>
                              <p:par>
                                <p:cTn id="107" presetID="1" presetClass="entr" presetSubtype="0" fill="hold" nodeType="afterEffect">
                                  <p:stCondLst>
                                    <p:cond delay="500"/>
                                  </p:stCondLst>
                                  <p:childTnLst>
                                    <p:set>
                                      <p:cBhvr>
                                        <p:cTn id="108" dur="1" fill="hold">
                                          <p:stCondLst>
                                            <p:cond delay="0"/>
                                          </p:stCondLst>
                                        </p:cTn>
                                        <p:tgtEl>
                                          <p:spTgt spid="105"/>
                                        </p:tgtEl>
                                        <p:attrNameLst>
                                          <p:attrName>style.visibility</p:attrName>
                                        </p:attrNameLst>
                                      </p:cBhvr>
                                      <p:to>
                                        <p:strVal val="visible"/>
                                      </p:to>
                                    </p:set>
                                  </p:childTnLst>
                                </p:cTn>
                              </p:par>
                            </p:childTnLst>
                          </p:cTn>
                        </p:par>
                        <p:par>
                          <p:cTn id="109" fill="hold">
                            <p:stCondLst>
                              <p:cond delay="17000"/>
                            </p:stCondLst>
                            <p:childTnLst>
                              <p:par>
                                <p:cTn id="110" presetID="1" presetClass="entr" presetSubtype="0" fill="hold" nodeType="afterEffect">
                                  <p:stCondLst>
                                    <p:cond delay="500"/>
                                  </p:stCondLst>
                                  <p:childTnLst>
                                    <p:set>
                                      <p:cBhvr>
                                        <p:cTn id="111"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ED7BFF-9D2A-49FC-82FB-9AC5768ACAAB}"/>
              </a:ext>
            </a:extLst>
          </p:cNvPr>
          <p:cNvSpPr>
            <a:spLocks noGrp="1"/>
          </p:cNvSpPr>
          <p:nvPr>
            <p:ph type="title"/>
          </p:nvPr>
        </p:nvSpPr>
        <p:spPr/>
        <p:txBody>
          <a:bodyPr/>
          <a:lstStyle/>
          <a:p>
            <a:r>
              <a:rPr lang="es-ES" dirty="0"/>
              <a:t>Agrupamientos Jerárquicos</a:t>
            </a:r>
          </a:p>
        </p:txBody>
      </p:sp>
      <p:sp>
        <p:nvSpPr>
          <p:cNvPr id="4" name="Marcador de pie de página 3">
            <a:extLst>
              <a:ext uri="{FF2B5EF4-FFF2-40B4-BE49-F238E27FC236}">
                <a16:creationId xmlns:a16="http://schemas.microsoft.com/office/drawing/2014/main" id="{DC52E3A5-E822-4A3F-9E9E-C2CE6654820A}"/>
              </a:ext>
            </a:extLst>
          </p:cNvPr>
          <p:cNvSpPr>
            <a:spLocks noGrp="1"/>
          </p:cNvSpPr>
          <p:nvPr>
            <p:ph type="ftr" sz="quarter" idx="11"/>
          </p:nvPr>
        </p:nvSpPr>
        <p:spPr/>
        <p:txBody>
          <a:bodyPr/>
          <a:lstStyle/>
          <a:p>
            <a:r>
              <a:rPr lang="es-ES"/>
              <a:t>Máster en Robótica y Sistemas Inteligentes</a:t>
            </a:r>
            <a:endParaRPr lang="es-ES" dirty="0"/>
          </a:p>
        </p:txBody>
      </p:sp>
      <p:sp>
        <p:nvSpPr>
          <p:cNvPr id="6" name="Marcador de texto 5">
            <a:extLst>
              <a:ext uri="{FF2B5EF4-FFF2-40B4-BE49-F238E27FC236}">
                <a16:creationId xmlns:a16="http://schemas.microsoft.com/office/drawing/2014/main" id="{167AC497-CA1C-4FF5-8716-7A4ABE5BA9A4}"/>
              </a:ext>
            </a:extLst>
          </p:cNvPr>
          <p:cNvSpPr>
            <a:spLocks noGrp="1"/>
          </p:cNvSpPr>
          <p:nvPr>
            <p:ph type="body" sz="quarter" idx="13"/>
          </p:nvPr>
        </p:nvSpPr>
        <p:spPr/>
        <p:txBody>
          <a:bodyPr/>
          <a:lstStyle/>
          <a:p>
            <a:r>
              <a:rPr lang="es-ES" dirty="0" err="1"/>
              <a:t>Aglomerativo</a:t>
            </a:r>
            <a:endParaRPr lang="es-ES" dirty="0"/>
          </a:p>
          <a:p>
            <a:endParaRPr lang="es-ES" dirty="0"/>
          </a:p>
        </p:txBody>
      </p:sp>
      <p:sp>
        <p:nvSpPr>
          <p:cNvPr id="59" name="Marcador de contenido 2">
            <a:extLst>
              <a:ext uri="{FF2B5EF4-FFF2-40B4-BE49-F238E27FC236}">
                <a16:creationId xmlns:a16="http://schemas.microsoft.com/office/drawing/2014/main" id="{69561901-8797-4510-B5EE-9867DBC1960B}"/>
              </a:ext>
            </a:extLst>
          </p:cNvPr>
          <p:cNvSpPr>
            <a:spLocks noGrp="1"/>
          </p:cNvSpPr>
          <p:nvPr>
            <p:ph idx="1"/>
          </p:nvPr>
        </p:nvSpPr>
        <p:spPr>
          <a:xfrm>
            <a:off x="838200" y="1825625"/>
            <a:ext cx="10515600" cy="4351338"/>
          </a:xfrm>
        </p:spPr>
        <p:txBody>
          <a:bodyPr>
            <a:normAutofit/>
          </a:bodyPr>
          <a:lstStyle/>
          <a:p>
            <a:pPr marL="0" indent="0">
              <a:lnSpc>
                <a:spcPct val="80000"/>
              </a:lnSpc>
              <a:buNone/>
            </a:pPr>
            <a:r>
              <a:rPr lang="es-ES" dirty="0"/>
              <a:t>Disimilitud Mínima: </a:t>
            </a:r>
            <a:r>
              <a:rPr lang="es-ES" dirty="0" err="1"/>
              <a:t>method</a:t>
            </a:r>
            <a:r>
              <a:rPr lang="es-ES" dirty="0"/>
              <a:t> = 'single'</a:t>
            </a:r>
          </a:p>
          <a:p>
            <a:pPr marL="0" indent="0">
              <a:lnSpc>
                <a:spcPct val="80000"/>
              </a:lnSpc>
              <a:buNone/>
            </a:pPr>
            <a:endParaRPr lang="es-ES" dirty="0"/>
          </a:p>
          <a:p>
            <a:pPr marL="0" indent="0">
              <a:lnSpc>
                <a:spcPct val="80000"/>
              </a:lnSpc>
              <a:buNone/>
            </a:pPr>
            <a:endParaRPr lang="es-ES" sz="2400" dirty="0"/>
          </a:p>
          <a:p>
            <a:pPr marL="0" indent="0">
              <a:lnSpc>
                <a:spcPct val="80000"/>
              </a:lnSpc>
              <a:buNone/>
            </a:pPr>
            <a:r>
              <a:rPr lang="es-ES" sz="2400" b="0" dirty="0"/>
              <a:t>					</a:t>
            </a:r>
            <a:endParaRPr lang="es-ES" sz="2400" dirty="0"/>
          </a:p>
          <a:p>
            <a:pPr marL="0" indent="0">
              <a:lnSpc>
                <a:spcPct val="80000"/>
              </a:lnSpc>
              <a:buNone/>
            </a:pPr>
            <a:endParaRPr lang="es-ES" dirty="0"/>
          </a:p>
          <a:p>
            <a:pPr marL="0" indent="0">
              <a:lnSpc>
                <a:spcPct val="80000"/>
              </a:lnSpc>
              <a:buNone/>
            </a:pPr>
            <a:endParaRPr lang="es-ES" dirty="0"/>
          </a:p>
          <a:p>
            <a:pPr marL="0" indent="0">
              <a:buNone/>
            </a:pPr>
            <a:endParaRPr lang="es-ES" dirty="0"/>
          </a:p>
        </p:txBody>
      </p:sp>
      <p:pic>
        <p:nvPicPr>
          <p:cNvPr id="7" name="Imagen 6">
            <a:extLst>
              <a:ext uri="{FF2B5EF4-FFF2-40B4-BE49-F238E27FC236}">
                <a16:creationId xmlns:a16="http://schemas.microsoft.com/office/drawing/2014/main" id="{6E2CE623-E63A-4132-8B33-B9D2B6ACF4FA}"/>
              </a:ext>
            </a:extLst>
          </p:cNvPr>
          <p:cNvPicPr>
            <a:picLocks noChangeAspect="1"/>
          </p:cNvPicPr>
          <p:nvPr/>
        </p:nvPicPr>
        <p:blipFill rotWithShape="1">
          <a:blip r:embed="rId2"/>
          <a:srcRect l="6874" t="40028" r="68382" b="30293"/>
          <a:stretch/>
        </p:blipFill>
        <p:spPr>
          <a:xfrm>
            <a:off x="7416221" y="2968425"/>
            <a:ext cx="3937577" cy="2656840"/>
          </a:xfrm>
          <a:prstGeom prst="rect">
            <a:avLst/>
          </a:prstGeom>
        </p:spPr>
      </p:pic>
      <p:pic>
        <p:nvPicPr>
          <p:cNvPr id="3" name="Imagen 2">
            <a:extLst>
              <a:ext uri="{FF2B5EF4-FFF2-40B4-BE49-F238E27FC236}">
                <a16:creationId xmlns:a16="http://schemas.microsoft.com/office/drawing/2014/main" id="{9AB25F5A-DAF8-455A-ACC1-06BA988CAD2B}"/>
              </a:ext>
            </a:extLst>
          </p:cNvPr>
          <p:cNvPicPr>
            <a:picLocks noChangeAspect="1"/>
          </p:cNvPicPr>
          <p:nvPr/>
        </p:nvPicPr>
        <p:blipFill rotWithShape="1">
          <a:blip r:embed="rId3"/>
          <a:srcRect l="5825" t="53981" r="76116" b="23577"/>
          <a:stretch/>
        </p:blipFill>
        <p:spPr>
          <a:xfrm>
            <a:off x="838199" y="2974466"/>
            <a:ext cx="3623775" cy="2533215"/>
          </a:xfrm>
          <a:prstGeom prst="rect">
            <a:avLst/>
          </a:prstGeom>
        </p:spPr>
      </p:pic>
      <p:pic>
        <p:nvPicPr>
          <p:cNvPr id="11" name="Imagen 10">
            <a:extLst>
              <a:ext uri="{FF2B5EF4-FFF2-40B4-BE49-F238E27FC236}">
                <a16:creationId xmlns:a16="http://schemas.microsoft.com/office/drawing/2014/main" id="{0E662D3B-3D28-48B7-9E30-609AA63C3180}"/>
              </a:ext>
            </a:extLst>
          </p:cNvPr>
          <p:cNvPicPr>
            <a:picLocks noChangeAspect="1"/>
          </p:cNvPicPr>
          <p:nvPr/>
        </p:nvPicPr>
        <p:blipFill rotWithShape="1">
          <a:blip r:embed="rId4"/>
          <a:srcRect l="5375" t="59729" r="77355" b="19612"/>
          <a:stretch/>
        </p:blipFill>
        <p:spPr>
          <a:xfrm>
            <a:off x="4588933" y="4423358"/>
            <a:ext cx="2606089" cy="1753603"/>
          </a:xfrm>
          <a:prstGeom prst="rect">
            <a:avLst/>
          </a:prstGeom>
        </p:spPr>
      </p:pic>
      <p:pic>
        <p:nvPicPr>
          <p:cNvPr id="12" name="Imagen 11">
            <a:extLst>
              <a:ext uri="{FF2B5EF4-FFF2-40B4-BE49-F238E27FC236}">
                <a16:creationId xmlns:a16="http://schemas.microsoft.com/office/drawing/2014/main" id="{E2C2CBF2-7988-4EE7-B7C8-0B05E7108421}"/>
              </a:ext>
            </a:extLst>
          </p:cNvPr>
          <p:cNvPicPr>
            <a:picLocks noChangeAspect="1"/>
          </p:cNvPicPr>
          <p:nvPr/>
        </p:nvPicPr>
        <p:blipFill rotWithShape="1">
          <a:blip r:embed="rId5"/>
          <a:srcRect l="5179" t="42381" r="77232" b="36825"/>
          <a:stretch/>
        </p:blipFill>
        <p:spPr>
          <a:xfrm>
            <a:off x="4557921" y="2543242"/>
            <a:ext cx="2637101" cy="1753603"/>
          </a:xfrm>
          <a:prstGeom prst="rect">
            <a:avLst/>
          </a:prstGeom>
        </p:spPr>
      </p:pic>
      <p:cxnSp>
        <p:nvCxnSpPr>
          <p:cNvPr id="13" name="Conector: angular 12">
            <a:extLst>
              <a:ext uri="{FF2B5EF4-FFF2-40B4-BE49-F238E27FC236}">
                <a16:creationId xmlns:a16="http://schemas.microsoft.com/office/drawing/2014/main" id="{3FF8DC3F-0EE4-426A-AE05-8DD830D24CB5}"/>
              </a:ext>
            </a:extLst>
          </p:cNvPr>
          <p:cNvCxnSpPr>
            <a:cxnSpLocks/>
            <a:stCxn id="11" idx="2"/>
            <a:endCxn id="3" idx="2"/>
          </p:cNvCxnSpPr>
          <p:nvPr/>
        </p:nvCxnSpPr>
        <p:spPr>
          <a:xfrm rot="5400000" flipH="1">
            <a:off x="3936393" y="4221376"/>
            <a:ext cx="669280" cy="3241891"/>
          </a:xfrm>
          <a:prstGeom prst="bentConnector3">
            <a:avLst>
              <a:gd name="adj1" fmla="val -34156"/>
            </a:avLst>
          </a:prstGeom>
          <a:ln>
            <a:tailEnd type="triangle"/>
          </a:ln>
        </p:spPr>
        <p:style>
          <a:lnRef idx="1">
            <a:schemeClr val="dk1"/>
          </a:lnRef>
          <a:fillRef idx="0">
            <a:schemeClr val="dk1"/>
          </a:fillRef>
          <a:effectRef idx="0">
            <a:schemeClr val="dk1"/>
          </a:effectRef>
          <a:fontRef idx="minor">
            <a:schemeClr val="tx1"/>
          </a:fontRef>
        </p:style>
      </p:cxnSp>
      <p:cxnSp>
        <p:nvCxnSpPr>
          <p:cNvPr id="18" name="Conector: angular 17">
            <a:extLst>
              <a:ext uri="{FF2B5EF4-FFF2-40B4-BE49-F238E27FC236}">
                <a16:creationId xmlns:a16="http://schemas.microsoft.com/office/drawing/2014/main" id="{F5A8221A-5F49-47BC-AAD7-611583C4268F}"/>
              </a:ext>
            </a:extLst>
          </p:cNvPr>
          <p:cNvCxnSpPr>
            <a:cxnSpLocks/>
            <a:stCxn id="12" idx="0"/>
            <a:endCxn id="7" idx="0"/>
          </p:cNvCxnSpPr>
          <p:nvPr/>
        </p:nvCxnSpPr>
        <p:spPr>
          <a:xfrm rot="16200000" flipH="1">
            <a:off x="7418149" y="1001564"/>
            <a:ext cx="425183" cy="3508538"/>
          </a:xfrm>
          <a:prstGeom prst="bentConnector3">
            <a:avLst>
              <a:gd name="adj1" fmla="val -29265"/>
            </a:avLst>
          </a:prstGeom>
          <a:ln>
            <a:tailEnd type="triangle"/>
          </a:ln>
        </p:spPr>
        <p:style>
          <a:lnRef idx="1">
            <a:schemeClr val="dk1"/>
          </a:lnRef>
          <a:fillRef idx="0">
            <a:schemeClr val="dk1"/>
          </a:fillRef>
          <a:effectRef idx="0">
            <a:schemeClr val="dk1"/>
          </a:effectRef>
          <a:fontRef idx="minor">
            <a:schemeClr val="tx1"/>
          </a:fontRef>
        </p:style>
      </p:cxnSp>
      <p:sp>
        <p:nvSpPr>
          <p:cNvPr id="8" name="Marcador de número de diapositiva 7">
            <a:extLst>
              <a:ext uri="{FF2B5EF4-FFF2-40B4-BE49-F238E27FC236}">
                <a16:creationId xmlns:a16="http://schemas.microsoft.com/office/drawing/2014/main" id="{1AEEB18D-37CC-4ABF-B86D-745B22216BB3}"/>
              </a:ext>
            </a:extLst>
          </p:cNvPr>
          <p:cNvSpPr>
            <a:spLocks noGrp="1"/>
          </p:cNvSpPr>
          <p:nvPr>
            <p:ph type="sldNum" sz="quarter" idx="12"/>
          </p:nvPr>
        </p:nvSpPr>
        <p:spPr/>
        <p:txBody>
          <a:bodyPr/>
          <a:lstStyle/>
          <a:p>
            <a:fld id="{7C51361C-AF87-194C-B798-ECB5840BEEDE}" type="slidenum">
              <a:rPr lang="es-ES" smtClean="0"/>
              <a:pPr/>
              <a:t>51</a:t>
            </a:fld>
            <a:r>
              <a:rPr lang="es-ES"/>
              <a:t> de XX</a:t>
            </a:r>
            <a:endParaRPr lang="es-ES" dirty="0"/>
          </a:p>
        </p:txBody>
      </p:sp>
    </p:spTree>
    <p:extLst>
      <p:ext uri="{BB962C8B-B14F-4D97-AF65-F5344CB8AC3E}">
        <p14:creationId xmlns:p14="http://schemas.microsoft.com/office/powerpoint/2010/main" val="13361896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ED7BFF-9D2A-49FC-82FB-9AC5768ACAAB}"/>
              </a:ext>
            </a:extLst>
          </p:cNvPr>
          <p:cNvSpPr>
            <a:spLocks noGrp="1"/>
          </p:cNvSpPr>
          <p:nvPr>
            <p:ph type="title"/>
          </p:nvPr>
        </p:nvSpPr>
        <p:spPr/>
        <p:txBody>
          <a:bodyPr/>
          <a:lstStyle/>
          <a:p>
            <a:r>
              <a:rPr lang="es-ES" dirty="0"/>
              <a:t>Agrupamientos Jerárquicos</a:t>
            </a:r>
          </a:p>
        </p:txBody>
      </p:sp>
      <p:sp>
        <p:nvSpPr>
          <p:cNvPr id="4" name="Marcador de pie de página 3">
            <a:extLst>
              <a:ext uri="{FF2B5EF4-FFF2-40B4-BE49-F238E27FC236}">
                <a16:creationId xmlns:a16="http://schemas.microsoft.com/office/drawing/2014/main" id="{DC52E3A5-E822-4A3F-9E9E-C2CE6654820A}"/>
              </a:ext>
            </a:extLst>
          </p:cNvPr>
          <p:cNvSpPr>
            <a:spLocks noGrp="1"/>
          </p:cNvSpPr>
          <p:nvPr>
            <p:ph type="ftr" sz="quarter" idx="11"/>
          </p:nvPr>
        </p:nvSpPr>
        <p:spPr/>
        <p:txBody>
          <a:bodyPr/>
          <a:lstStyle/>
          <a:p>
            <a:r>
              <a:rPr lang="es-ES"/>
              <a:t>Máster en Robótica y Sistemas Inteligentes</a:t>
            </a:r>
            <a:endParaRPr lang="es-ES" dirty="0"/>
          </a:p>
        </p:txBody>
      </p:sp>
      <p:sp>
        <p:nvSpPr>
          <p:cNvPr id="6" name="Marcador de texto 5">
            <a:extLst>
              <a:ext uri="{FF2B5EF4-FFF2-40B4-BE49-F238E27FC236}">
                <a16:creationId xmlns:a16="http://schemas.microsoft.com/office/drawing/2014/main" id="{167AC497-CA1C-4FF5-8716-7A4ABE5BA9A4}"/>
              </a:ext>
            </a:extLst>
          </p:cNvPr>
          <p:cNvSpPr>
            <a:spLocks noGrp="1"/>
          </p:cNvSpPr>
          <p:nvPr>
            <p:ph type="body" sz="quarter" idx="13"/>
          </p:nvPr>
        </p:nvSpPr>
        <p:spPr/>
        <p:txBody>
          <a:bodyPr/>
          <a:lstStyle/>
          <a:p>
            <a:r>
              <a:rPr lang="es-ES" dirty="0"/>
              <a:t>Ventajas </a:t>
            </a:r>
            <a:r>
              <a:rPr lang="es-ES" dirty="0" err="1"/>
              <a:t>Aglomerativo</a:t>
            </a:r>
            <a:endParaRPr lang="es-ES" dirty="0"/>
          </a:p>
          <a:p>
            <a:endParaRPr lang="es-ES" dirty="0"/>
          </a:p>
        </p:txBody>
      </p:sp>
      <p:sp>
        <p:nvSpPr>
          <p:cNvPr id="59" name="Marcador de contenido 2">
            <a:extLst>
              <a:ext uri="{FF2B5EF4-FFF2-40B4-BE49-F238E27FC236}">
                <a16:creationId xmlns:a16="http://schemas.microsoft.com/office/drawing/2014/main" id="{69561901-8797-4510-B5EE-9867DBC1960B}"/>
              </a:ext>
            </a:extLst>
          </p:cNvPr>
          <p:cNvSpPr>
            <a:spLocks noGrp="1"/>
          </p:cNvSpPr>
          <p:nvPr>
            <p:ph idx="1"/>
          </p:nvPr>
        </p:nvSpPr>
        <p:spPr>
          <a:xfrm>
            <a:off x="838200" y="1825625"/>
            <a:ext cx="10515600" cy="4351338"/>
          </a:xfrm>
        </p:spPr>
        <p:txBody>
          <a:bodyPr>
            <a:normAutofit/>
          </a:bodyPr>
          <a:lstStyle/>
          <a:p>
            <a:pPr marL="0" indent="0">
              <a:lnSpc>
                <a:spcPct val="80000"/>
              </a:lnSpc>
              <a:buNone/>
            </a:pPr>
            <a:r>
              <a:rPr lang="es-ES" dirty="0"/>
              <a:t>Ventajas de los agrupamientos </a:t>
            </a:r>
            <a:r>
              <a:rPr lang="es-ES" dirty="0" err="1"/>
              <a:t>Aglomerativos</a:t>
            </a:r>
            <a:r>
              <a:rPr lang="es-ES" dirty="0"/>
              <a:t>:</a:t>
            </a:r>
          </a:p>
          <a:p>
            <a:pPr marL="0" indent="0">
              <a:lnSpc>
                <a:spcPct val="80000"/>
              </a:lnSpc>
              <a:buNone/>
            </a:pPr>
            <a:endParaRPr lang="es-ES" dirty="0"/>
          </a:p>
          <a:p>
            <a:pPr>
              <a:lnSpc>
                <a:spcPct val="80000"/>
              </a:lnSpc>
              <a:buFontTx/>
              <a:buChar char="-"/>
            </a:pPr>
            <a:r>
              <a:rPr lang="es-ES" dirty="0"/>
              <a:t>Es muy intuitivo y sencillo.</a:t>
            </a:r>
          </a:p>
          <a:p>
            <a:pPr>
              <a:lnSpc>
                <a:spcPct val="80000"/>
              </a:lnSpc>
              <a:buFontTx/>
              <a:buChar char="-"/>
            </a:pPr>
            <a:r>
              <a:rPr lang="es-ES" dirty="0"/>
              <a:t>Permite clúster de diferentes tamaños.</a:t>
            </a:r>
          </a:p>
          <a:p>
            <a:pPr>
              <a:lnSpc>
                <a:spcPct val="80000"/>
              </a:lnSpc>
              <a:buFontTx/>
              <a:buChar char="-"/>
            </a:pPr>
            <a:r>
              <a:rPr lang="es-ES" dirty="0"/>
              <a:t>Solamente es necesario establecer el criterio de unión.</a:t>
            </a:r>
          </a:p>
          <a:p>
            <a:pPr>
              <a:lnSpc>
                <a:spcPct val="80000"/>
              </a:lnSpc>
              <a:buFontTx/>
              <a:buChar char="-"/>
            </a:pPr>
            <a:r>
              <a:rPr lang="es-ES" dirty="0"/>
              <a:t>Diferentes criterios.</a:t>
            </a:r>
          </a:p>
          <a:p>
            <a:pPr>
              <a:lnSpc>
                <a:spcPct val="80000"/>
              </a:lnSpc>
              <a:buFontTx/>
              <a:buChar char="-"/>
            </a:pPr>
            <a:r>
              <a:rPr lang="es-ES" dirty="0"/>
              <a:t>Permite aplicar diferentes medidas de distancia.</a:t>
            </a:r>
          </a:p>
          <a:p>
            <a:pPr marL="0" indent="0">
              <a:lnSpc>
                <a:spcPct val="80000"/>
              </a:lnSpc>
              <a:buNone/>
            </a:pPr>
            <a:endParaRPr lang="es-ES" dirty="0"/>
          </a:p>
          <a:p>
            <a:pPr marL="0" indent="0">
              <a:lnSpc>
                <a:spcPct val="80000"/>
              </a:lnSpc>
              <a:buNone/>
            </a:pPr>
            <a:endParaRPr lang="es-ES" dirty="0"/>
          </a:p>
          <a:p>
            <a:pPr marL="0" indent="0">
              <a:buNone/>
            </a:pPr>
            <a:endParaRPr lang="es-ES" dirty="0"/>
          </a:p>
        </p:txBody>
      </p:sp>
      <p:sp>
        <p:nvSpPr>
          <p:cNvPr id="3" name="Marcador de número de diapositiva 2">
            <a:extLst>
              <a:ext uri="{FF2B5EF4-FFF2-40B4-BE49-F238E27FC236}">
                <a16:creationId xmlns:a16="http://schemas.microsoft.com/office/drawing/2014/main" id="{51F793DC-522D-415B-8659-7CF969760BB4}"/>
              </a:ext>
            </a:extLst>
          </p:cNvPr>
          <p:cNvSpPr>
            <a:spLocks noGrp="1"/>
          </p:cNvSpPr>
          <p:nvPr>
            <p:ph type="sldNum" sz="quarter" idx="12"/>
          </p:nvPr>
        </p:nvSpPr>
        <p:spPr/>
        <p:txBody>
          <a:bodyPr/>
          <a:lstStyle/>
          <a:p>
            <a:fld id="{7C51361C-AF87-194C-B798-ECB5840BEEDE}" type="slidenum">
              <a:rPr lang="es-ES" smtClean="0"/>
              <a:pPr/>
              <a:t>52</a:t>
            </a:fld>
            <a:r>
              <a:rPr lang="es-ES"/>
              <a:t> de XX</a:t>
            </a:r>
            <a:endParaRPr lang="es-ES" dirty="0"/>
          </a:p>
        </p:txBody>
      </p:sp>
    </p:spTree>
    <p:extLst>
      <p:ext uri="{BB962C8B-B14F-4D97-AF65-F5344CB8AC3E}">
        <p14:creationId xmlns:p14="http://schemas.microsoft.com/office/powerpoint/2010/main" val="25094747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ED7BFF-9D2A-49FC-82FB-9AC5768ACAAB}"/>
              </a:ext>
            </a:extLst>
          </p:cNvPr>
          <p:cNvSpPr>
            <a:spLocks noGrp="1"/>
          </p:cNvSpPr>
          <p:nvPr>
            <p:ph type="title"/>
          </p:nvPr>
        </p:nvSpPr>
        <p:spPr/>
        <p:txBody>
          <a:bodyPr/>
          <a:lstStyle/>
          <a:p>
            <a:r>
              <a:rPr lang="es-ES" dirty="0"/>
              <a:t>Agrupamientos Jerárquicos</a:t>
            </a:r>
          </a:p>
        </p:txBody>
      </p:sp>
      <p:sp>
        <p:nvSpPr>
          <p:cNvPr id="4" name="Marcador de pie de página 3">
            <a:extLst>
              <a:ext uri="{FF2B5EF4-FFF2-40B4-BE49-F238E27FC236}">
                <a16:creationId xmlns:a16="http://schemas.microsoft.com/office/drawing/2014/main" id="{DC52E3A5-E822-4A3F-9E9E-C2CE6654820A}"/>
              </a:ext>
            </a:extLst>
          </p:cNvPr>
          <p:cNvSpPr>
            <a:spLocks noGrp="1"/>
          </p:cNvSpPr>
          <p:nvPr>
            <p:ph type="ftr" sz="quarter" idx="11"/>
          </p:nvPr>
        </p:nvSpPr>
        <p:spPr/>
        <p:txBody>
          <a:bodyPr/>
          <a:lstStyle/>
          <a:p>
            <a:r>
              <a:rPr lang="es-ES"/>
              <a:t>Máster en Robótica y Sistemas Inteligentes</a:t>
            </a:r>
            <a:endParaRPr lang="es-ES" dirty="0"/>
          </a:p>
        </p:txBody>
      </p:sp>
      <p:sp>
        <p:nvSpPr>
          <p:cNvPr id="6" name="Marcador de texto 5">
            <a:extLst>
              <a:ext uri="{FF2B5EF4-FFF2-40B4-BE49-F238E27FC236}">
                <a16:creationId xmlns:a16="http://schemas.microsoft.com/office/drawing/2014/main" id="{167AC497-CA1C-4FF5-8716-7A4ABE5BA9A4}"/>
              </a:ext>
            </a:extLst>
          </p:cNvPr>
          <p:cNvSpPr>
            <a:spLocks noGrp="1"/>
          </p:cNvSpPr>
          <p:nvPr>
            <p:ph type="body" sz="quarter" idx="13"/>
          </p:nvPr>
        </p:nvSpPr>
        <p:spPr/>
        <p:txBody>
          <a:bodyPr/>
          <a:lstStyle/>
          <a:p>
            <a:r>
              <a:rPr lang="es-ES" dirty="0"/>
              <a:t>Desventajas </a:t>
            </a:r>
            <a:r>
              <a:rPr lang="es-ES" dirty="0" err="1"/>
              <a:t>Aglomerativo</a:t>
            </a:r>
            <a:endParaRPr lang="es-ES" dirty="0"/>
          </a:p>
          <a:p>
            <a:endParaRPr lang="es-ES" dirty="0"/>
          </a:p>
        </p:txBody>
      </p:sp>
      <p:sp>
        <p:nvSpPr>
          <p:cNvPr id="59" name="Marcador de contenido 2">
            <a:extLst>
              <a:ext uri="{FF2B5EF4-FFF2-40B4-BE49-F238E27FC236}">
                <a16:creationId xmlns:a16="http://schemas.microsoft.com/office/drawing/2014/main" id="{69561901-8797-4510-B5EE-9867DBC1960B}"/>
              </a:ext>
            </a:extLst>
          </p:cNvPr>
          <p:cNvSpPr>
            <a:spLocks noGrp="1"/>
          </p:cNvSpPr>
          <p:nvPr>
            <p:ph idx="1"/>
          </p:nvPr>
        </p:nvSpPr>
        <p:spPr>
          <a:xfrm>
            <a:off x="838200" y="1825625"/>
            <a:ext cx="10515600" cy="4351338"/>
          </a:xfrm>
        </p:spPr>
        <p:txBody>
          <a:bodyPr>
            <a:normAutofit/>
          </a:bodyPr>
          <a:lstStyle/>
          <a:p>
            <a:pPr marL="0" indent="0">
              <a:lnSpc>
                <a:spcPct val="80000"/>
              </a:lnSpc>
              <a:buNone/>
            </a:pPr>
            <a:r>
              <a:rPr lang="es-ES" dirty="0"/>
              <a:t>Desventajas de los agrupamientos </a:t>
            </a:r>
            <a:r>
              <a:rPr lang="es-ES"/>
              <a:t>Aglomerativos:</a:t>
            </a:r>
            <a:endParaRPr lang="es-ES" dirty="0"/>
          </a:p>
          <a:p>
            <a:pPr marL="0" indent="0">
              <a:lnSpc>
                <a:spcPct val="80000"/>
              </a:lnSpc>
              <a:buNone/>
            </a:pPr>
            <a:endParaRPr lang="es-ES" dirty="0"/>
          </a:p>
          <a:p>
            <a:pPr>
              <a:lnSpc>
                <a:spcPct val="80000"/>
              </a:lnSpc>
              <a:buFontTx/>
              <a:buChar char="-"/>
            </a:pPr>
            <a:r>
              <a:rPr lang="es-ES" dirty="0"/>
              <a:t>Lento.</a:t>
            </a:r>
          </a:p>
          <a:p>
            <a:pPr>
              <a:lnSpc>
                <a:spcPct val="80000"/>
              </a:lnSpc>
              <a:buFontTx/>
              <a:buChar char="-"/>
            </a:pPr>
            <a:r>
              <a:rPr lang="es-ES" dirty="0"/>
              <a:t>Presenta problemas con clústeres de diferentes densidades.</a:t>
            </a:r>
          </a:p>
          <a:p>
            <a:pPr>
              <a:lnSpc>
                <a:spcPct val="80000"/>
              </a:lnSpc>
              <a:buFontTx/>
              <a:buChar char="-"/>
            </a:pPr>
            <a:r>
              <a:rPr lang="es-ES" dirty="0"/>
              <a:t>Es necesario realizar una selección de partición.</a:t>
            </a:r>
          </a:p>
          <a:p>
            <a:pPr marL="0" indent="0">
              <a:lnSpc>
                <a:spcPct val="80000"/>
              </a:lnSpc>
              <a:buNone/>
            </a:pPr>
            <a:endParaRPr lang="es-ES" dirty="0"/>
          </a:p>
          <a:p>
            <a:pPr marL="0" indent="0">
              <a:lnSpc>
                <a:spcPct val="80000"/>
              </a:lnSpc>
              <a:buNone/>
            </a:pPr>
            <a:endParaRPr lang="es-ES" dirty="0"/>
          </a:p>
          <a:p>
            <a:pPr marL="0" indent="0">
              <a:buNone/>
            </a:pPr>
            <a:endParaRPr lang="es-ES" dirty="0"/>
          </a:p>
        </p:txBody>
      </p:sp>
      <p:sp>
        <p:nvSpPr>
          <p:cNvPr id="3" name="Marcador de número de diapositiva 2">
            <a:extLst>
              <a:ext uri="{FF2B5EF4-FFF2-40B4-BE49-F238E27FC236}">
                <a16:creationId xmlns:a16="http://schemas.microsoft.com/office/drawing/2014/main" id="{22693D67-5DE6-482C-A66B-53AEC11291BC}"/>
              </a:ext>
            </a:extLst>
          </p:cNvPr>
          <p:cNvSpPr>
            <a:spLocks noGrp="1"/>
          </p:cNvSpPr>
          <p:nvPr>
            <p:ph type="sldNum" sz="quarter" idx="12"/>
          </p:nvPr>
        </p:nvSpPr>
        <p:spPr/>
        <p:txBody>
          <a:bodyPr/>
          <a:lstStyle/>
          <a:p>
            <a:fld id="{7C51361C-AF87-194C-B798-ECB5840BEEDE}" type="slidenum">
              <a:rPr lang="es-ES" smtClean="0"/>
              <a:pPr/>
              <a:t>53</a:t>
            </a:fld>
            <a:r>
              <a:rPr lang="es-ES"/>
              <a:t> de XX</a:t>
            </a:r>
            <a:endParaRPr lang="es-ES" dirty="0"/>
          </a:p>
        </p:txBody>
      </p:sp>
    </p:spTree>
    <p:extLst>
      <p:ext uri="{BB962C8B-B14F-4D97-AF65-F5344CB8AC3E}">
        <p14:creationId xmlns:p14="http://schemas.microsoft.com/office/powerpoint/2010/main" val="6121455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ED7BFF-9D2A-49FC-82FB-9AC5768ACAAB}"/>
              </a:ext>
            </a:extLst>
          </p:cNvPr>
          <p:cNvSpPr>
            <a:spLocks noGrp="1"/>
          </p:cNvSpPr>
          <p:nvPr>
            <p:ph type="title"/>
          </p:nvPr>
        </p:nvSpPr>
        <p:spPr/>
        <p:txBody>
          <a:bodyPr/>
          <a:lstStyle/>
          <a:p>
            <a:r>
              <a:rPr lang="es-ES" dirty="0"/>
              <a:t>Agrupamientos Jerárquicos</a:t>
            </a:r>
          </a:p>
        </p:txBody>
      </p:sp>
      <p:sp>
        <p:nvSpPr>
          <p:cNvPr id="4" name="Marcador de pie de página 3">
            <a:extLst>
              <a:ext uri="{FF2B5EF4-FFF2-40B4-BE49-F238E27FC236}">
                <a16:creationId xmlns:a16="http://schemas.microsoft.com/office/drawing/2014/main" id="{DC52E3A5-E822-4A3F-9E9E-C2CE6654820A}"/>
              </a:ext>
            </a:extLst>
          </p:cNvPr>
          <p:cNvSpPr>
            <a:spLocks noGrp="1"/>
          </p:cNvSpPr>
          <p:nvPr>
            <p:ph type="ftr" sz="quarter" idx="11"/>
          </p:nvPr>
        </p:nvSpPr>
        <p:spPr/>
        <p:txBody>
          <a:bodyPr/>
          <a:lstStyle/>
          <a:p>
            <a:r>
              <a:rPr lang="es-ES"/>
              <a:t>Máster en Robótica y Sistemas Inteligentes</a:t>
            </a:r>
            <a:endParaRPr lang="es-ES" dirty="0"/>
          </a:p>
        </p:txBody>
      </p:sp>
      <p:sp>
        <p:nvSpPr>
          <p:cNvPr id="6" name="Marcador de texto 5">
            <a:extLst>
              <a:ext uri="{FF2B5EF4-FFF2-40B4-BE49-F238E27FC236}">
                <a16:creationId xmlns:a16="http://schemas.microsoft.com/office/drawing/2014/main" id="{167AC497-CA1C-4FF5-8716-7A4ABE5BA9A4}"/>
              </a:ext>
            </a:extLst>
          </p:cNvPr>
          <p:cNvSpPr>
            <a:spLocks noGrp="1"/>
          </p:cNvSpPr>
          <p:nvPr>
            <p:ph type="body" sz="quarter" idx="13"/>
          </p:nvPr>
        </p:nvSpPr>
        <p:spPr/>
        <p:txBody>
          <a:bodyPr/>
          <a:lstStyle/>
          <a:p>
            <a:r>
              <a:rPr lang="es-ES" dirty="0"/>
              <a:t>Divisivo</a:t>
            </a:r>
          </a:p>
          <a:p>
            <a:endParaRPr lang="es-ES" dirty="0"/>
          </a:p>
        </p:txBody>
      </p:sp>
      <p:sp>
        <p:nvSpPr>
          <p:cNvPr id="59" name="Marcador de contenido 2">
            <a:extLst>
              <a:ext uri="{FF2B5EF4-FFF2-40B4-BE49-F238E27FC236}">
                <a16:creationId xmlns:a16="http://schemas.microsoft.com/office/drawing/2014/main" id="{69561901-8797-4510-B5EE-9867DBC1960B}"/>
              </a:ext>
            </a:extLst>
          </p:cNvPr>
          <p:cNvSpPr>
            <a:spLocks noGrp="1"/>
          </p:cNvSpPr>
          <p:nvPr>
            <p:ph idx="1"/>
          </p:nvPr>
        </p:nvSpPr>
        <p:spPr>
          <a:xfrm>
            <a:off x="700588" y="1614099"/>
            <a:ext cx="10653211" cy="4351338"/>
          </a:xfrm>
        </p:spPr>
        <p:txBody>
          <a:bodyPr>
            <a:normAutofit/>
          </a:bodyPr>
          <a:lstStyle/>
          <a:p>
            <a:pPr marL="0" indent="0">
              <a:lnSpc>
                <a:spcPct val="80000"/>
              </a:lnSpc>
              <a:buNone/>
            </a:pPr>
            <a:endParaRPr lang="es-ES" dirty="0"/>
          </a:p>
          <a:p>
            <a:pPr marL="0" indent="0">
              <a:lnSpc>
                <a:spcPct val="80000"/>
              </a:lnSpc>
              <a:buNone/>
            </a:pPr>
            <a:endParaRPr lang="es-ES" dirty="0"/>
          </a:p>
          <a:p>
            <a:pPr marL="0" indent="0">
              <a:lnSpc>
                <a:spcPct val="80000"/>
              </a:lnSpc>
              <a:buNone/>
            </a:pPr>
            <a:endParaRPr lang="es-ES" dirty="0"/>
          </a:p>
          <a:p>
            <a:pPr marL="0" indent="0">
              <a:lnSpc>
                <a:spcPct val="80000"/>
              </a:lnSpc>
              <a:buNone/>
            </a:pPr>
            <a:endParaRPr lang="es-ES" dirty="0"/>
          </a:p>
          <a:p>
            <a:pPr marL="0" indent="0" algn="ctr">
              <a:lnSpc>
                <a:spcPct val="80000"/>
              </a:lnSpc>
              <a:buNone/>
            </a:pPr>
            <a:r>
              <a:rPr lang="es-ES" sz="3600" b="1" dirty="0"/>
              <a:t>DIVISIVO</a:t>
            </a:r>
          </a:p>
        </p:txBody>
      </p:sp>
      <p:sp>
        <p:nvSpPr>
          <p:cNvPr id="3" name="Marcador de número de diapositiva 2">
            <a:extLst>
              <a:ext uri="{FF2B5EF4-FFF2-40B4-BE49-F238E27FC236}">
                <a16:creationId xmlns:a16="http://schemas.microsoft.com/office/drawing/2014/main" id="{F1705CF2-AF21-425D-8066-EDD1F5AE4350}"/>
              </a:ext>
            </a:extLst>
          </p:cNvPr>
          <p:cNvSpPr>
            <a:spLocks noGrp="1"/>
          </p:cNvSpPr>
          <p:nvPr>
            <p:ph type="sldNum" sz="quarter" idx="12"/>
          </p:nvPr>
        </p:nvSpPr>
        <p:spPr/>
        <p:txBody>
          <a:bodyPr/>
          <a:lstStyle/>
          <a:p>
            <a:fld id="{7C51361C-AF87-194C-B798-ECB5840BEEDE}" type="slidenum">
              <a:rPr lang="es-ES" smtClean="0"/>
              <a:pPr/>
              <a:t>54</a:t>
            </a:fld>
            <a:r>
              <a:rPr lang="es-ES"/>
              <a:t> de XX</a:t>
            </a:r>
            <a:endParaRPr lang="es-ES" dirty="0"/>
          </a:p>
        </p:txBody>
      </p:sp>
    </p:spTree>
    <p:extLst>
      <p:ext uri="{BB962C8B-B14F-4D97-AF65-F5344CB8AC3E}">
        <p14:creationId xmlns:p14="http://schemas.microsoft.com/office/powerpoint/2010/main" val="28525150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ED7BFF-9D2A-49FC-82FB-9AC5768ACAAB}"/>
              </a:ext>
            </a:extLst>
          </p:cNvPr>
          <p:cNvSpPr>
            <a:spLocks noGrp="1"/>
          </p:cNvSpPr>
          <p:nvPr>
            <p:ph type="title"/>
          </p:nvPr>
        </p:nvSpPr>
        <p:spPr/>
        <p:txBody>
          <a:bodyPr/>
          <a:lstStyle/>
          <a:p>
            <a:r>
              <a:rPr lang="es-ES" dirty="0"/>
              <a:t>Agrupamientos Jerárquicos</a:t>
            </a:r>
          </a:p>
        </p:txBody>
      </p:sp>
      <p:sp>
        <p:nvSpPr>
          <p:cNvPr id="4" name="Marcador de pie de página 3">
            <a:extLst>
              <a:ext uri="{FF2B5EF4-FFF2-40B4-BE49-F238E27FC236}">
                <a16:creationId xmlns:a16="http://schemas.microsoft.com/office/drawing/2014/main" id="{DC52E3A5-E822-4A3F-9E9E-C2CE6654820A}"/>
              </a:ext>
            </a:extLst>
          </p:cNvPr>
          <p:cNvSpPr>
            <a:spLocks noGrp="1"/>
          </p:cNvSpPr>
          <p:nvPr>
            <p:ph type="ftr" sz="quarter" idx="11"/>
          </p:nvPr>
        </p:nvSpPr>
        <p:spPr>
          <a:xfrm>
            <a:off x="4055118" y="6318521"/>
            <a:ext cx="4114800" cy="365125"/>
          </a:xfrm>
        </p:spPr>
        <p:txBody>
          <a:bodyPr/>
          <a:lstStyle/>
          <a:p>
            <a:r>
              <a:rPr lang="es-ES"/>
              <a:t>Máster en Robótica y Sistemas Inteligentes</a:t>
            </a:r>
            <a:endParaRPr lang="es-ES" dirty="0"/>
          </a:p>
        </p:txBody>
      </p:sp>
      <p:sp>
        <p:nvSpPr>
          <p:cNvPr id="6" name="Marcador de texto 5">
            <a:extLst>
              <a:ext uri="{FF2B5EF4-FFF2-40B4-BE49-F238E27FC236}">
                <a16:creationId xmlns:a16="http://schemas.microsoft.com/office/drawing/2014/main" id="{167AC497-CA1C-4FF5-8716-7A4ABE5BA9A4}"/>
              </a:ext>
            </a:extLst>
          </p:cNvPr>
          <p:cNvSpPr>
            <a:spLocks noGrp="1"/>
          </p:cNvSpPr>
          <p:nvPr>
            <p:ph type="body" sz="quarter" idx="13"/>
          </p:nvPr>
        </p:nvSpPr>
        <p:spPr/>
        <p:txBody>
          <a:bodyPr/>
          <a:lstStyle/>
          <a:p>
            <a:r>
              <a:rPr lang="es-ES" dirty="0"/>
              <a:t>Creación del </a:t>
            </a:r>
            <a:r>
              <a:rPr lang="es-ES" dirty="0" err="1"/>
              <a:t>Dendrograma</a:t>
            </a:r>
            <a:r>
              <a:rPr lang="es-ES" dirty="0"/>
              <a:t> Divisivos</a:t>
            </a:r>
          </a:p>
          <a:p>
            <a:endParaRPr lang="es-ES" dirty="0"/>
          </a:p>
        </p:txBody>
      </p:sp>
      <p:sp>
        <p:nvSpPr>
          <p:cNvPr id="59" name="Marcador de contenido 2">
            <a:extLst>
              <a:ext uri="{FF2B5EF4-FFF2-40B4-BE49-F238E27FC236}">
                <a16:creationId xmlns:a16="http://schemas.microsoft.com/office/drawing/2014/main" id="{69561901-8797-4510-B5EE-9867DBC1960B}"/>
              </a:ext>
            </a:extLst>
          </p:cNvPr>
          <p:cNvSpPr>
            <a:spLocks noGrp="1"/>
          </p:cNvSpPr>
          <p:nvPr>
            <p:ph idx="1"/>
          </p:nvPr>
        </p:nvSpPr>
        <p:spPr>
          <a:xfrm>
            <a:off x="700589" y="1614099"/>
            <a:ext cx="3613498" cy="4351338"/>
          </a:xfrm>
        </p:spPr>
        <p:txBody>
          <a:bodyPr>
            <a:normAutofit/>
          </a:bodyPr>
          <a:lstStyle/>
          <a:p>
            <a:pPr marL="0" indent="0">
              <a:lnSpc>
                <a:spcPct val="80000"/>
              </a:lnSpc>
              <a:buNone/>
            </a:pPr>
            <a:r>
              <a:rPr lang="es-ES" dirty="0"/>
              <a:t>Todos los elementos pertenecen al mismo clúster al empezar.</a:t>
            </a:r>
          </a:p>
          <a:p>
            <a:pPr marL="0" indent="0">
              <a:lnSpc>
                <a:spcPct val="80000"/>
              </a:lnSpc>
              <a:buNone/>
            </a:pPr>
            <a:endParaRPr lang="es-ES" sz="1400" dirty="0">
              <a:ea typeface="Cambria Math" panose="02040503050406030204" pitchFamily="18" charset="0"/>
            </a:endParaRPr>
          </a:p>
          <a:p>
            <a:pPr marL="0" indent="0">
              <a:lnSpc>
                <a:spcPct val="80000"/>
              </a:lnSpc>
              <a:buNone/>
            </a:pPr>
            <a:r>
              <a:rPr lang="es-ES" dirty="0">
                <a:ea typeface="Cambria Math" panose="02040503050406030204" pitchFamily="18" charset="0"/>
              </a:rPr>
              <a:t>A continuación se van separando los elementos en dos.</a:t>
            </a:r>
          </a:p>
          <a:p>
            <a:pPr marL="0" indent="0">
              <a:lnSpc>
                <a:spcPct val="80000"/>
              </a:lnSpc>
              <a:buNone/>
            </a:pPr>
            <a:endParaRPr lang="es-ES" sz="1400" dirty="0">
              <a:ea typeface="Cambria Math" panose="02040503050406030204" pitchFamily="18" charset="0"/>
            </a:endParaRPr>
          </a:p>
          <a:p>
            <a:pPr marL="0" indent="0">
              <a:lnSpc>
                <a:spcPct val="80000"/>
              </a:lnSpc>
              <a:buNone/>
            </a:pPr>
            <a:r>
              <a:rPr lang="es-ES" dirty="0">
                <a:ea typeface="Cambria Math" panose="02040503050406030204" pitchFamily="18" charset="0"/>
              </a:rPr>
              <a:t>La construcción es de forma inversa a la anterior.	</a:t>
            </a:r>
            <a:r>
              <a:rPr lang="es-ES" dirty="0"/>
              <a:t>	</a:t>
            </a:r>
          </a:p>
          <a:p>
            <a:pPr marL="0" indent="0">
              <a:buNone/>
            </a:pPr>
            <a:endParaRPr lang="es-ES" dirty="0"/>
          </a:p>
        </p:txBody>
      </p:sp>
      <p:sp>
        <p:nvSpPr>
          <p:cNvPr id="8" name="Elipse 7">
            <a:extLst>
              <a:ext uri="{FF2B5EF4-FFF2-40B4-BE49-F238E27FC236}">
                <a16:creationId xmlns:a16="http://schemas.microsoft.com/office/drawing/2014/main" id="{E3AA93BE-F37C-4190-BD06-981988EE29C0}"/>
              </a:ext>
            </a:extLst>
          </p:cNvPr>
          <p:cNvSpPr/>
          <p:nvPr/>
        </p:nvSpPr>
        <p:spPr>
          <a:xfrm rot="2776361">
            <a:off x="5084796" y="5133924"/>
            <a:ext cx="216000" cy="216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Elipse 8">
            <a:extLst>
              <a:ext uri="{FF2B5EF4-FFF2-40B4-BE49-F238E27FC236}">
                <a16:creationId xmlns:a16="http://schemas.microsoft.com/office/drawing/2014/main" id="{B84CF28B-B570-4991-8ED4-4EF0EF551AE6}"/>
              </a:ext>
            </a:extLst>
          </p:cNvPr>
          <p:cNvSpPr/>
          <p:nvPr/>
        </p:nvSpPr>
        <p:spPr>
          <a:xfrm rot="2776361">
            <a:off x="5615300" y="5133925"/>
            <a:ext cx="216000" cy="216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7745728D-5A6A-4A9E-9227-6E1CF9C9BAFE}"/>
              </a:ext>
            </a:extLst>
          </p:cNvPr>
          <p:cNvSpPr/>
          <p:nvPr/>
        </p:nvSpPr>
        <p:spPr>
          <a:xfrm>
            <a:off x="6164606" y="5139020"/>
            <a:ext cx="216000" cy="216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C30FA1D2-B377-4EBD-9F4D-B47BCAC5042D}"/>
              </a:ext>
            </a:extLst>
          </p:cNvPr>
          <p:cNvSpPr/>
          <p:nvPr/>
        </p:nvSpPr>
        <p:spPr>
          <a:xfrm>
            <a:off x="6673682" y="5133924"/>
            <a:ext cx="216000" cy="216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64DD63B1-DA1F-4A53-8F38-8CA559B9662A}"/>
              </a:ext>
            </a:extLst>
          </p:cNvPr>
          <p:cNvSpPr/>
          <p:nvPr/>
        </p:nvSpPr>
        <p:spPr>
          <a:xfrm rot="2776361">
            <a:off x="7244000" y="5133924"/>
            <a:ext cx="216000" cy="2160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9C7655B9-226C-41B0-B5D7-3A21180237DE}"/>
              </a:ext>
            </a:extLst>
          </p:cNvPr>
          <p:cNvSpPr/>
          <p:nvPr/>
        </p:nvSpPr>
        <p:spPr>
          <a:xfrm rot="2776361">
            <a:off x="7838004" y="5133925"/>
            <a:ext cx="216000" cy="216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Elipse 13">
            <a:extLst>
              <a:ext uri="{FF2B5EF4-FFF2-40B4-BE49-F238E27FC236}">
                <a16:creationId xmlns:a16="http://schemas.microsoft.com/office/drawing/2014/main" id="{66BA3EEE-4083-4E0A-974F-FE3842A0E477}"/>
              </a:ext>
            </a:extLst>
          </p:cNvPr>
          <p:cNvSpPr/>
          <p:nvPr/>
        </p:nvSpPr>
        <p:spPr>
          <a:xfrm>
            <a:off x="8387310" y="5139020"/>
            <a:ext cx="216000" cy="216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6BF4B7C8-CD3E-42F0-B3ED-9F51749926C9}"/>
              </a:ext>
            </a:extLst>
          </p:cNvPr>
          <p:cNvSpPr/>
          <p:nvPr/>
        </p:nvSpPr>
        <p:spPr>
          <a:xfrm>
            <a:off x="8896386" y="5133924"/>
            <a:ext cx="216000" cy="216000"/>
          </a:xfrm>
          <a:prstGeom prst="ellipse">
            <a:avLst/>
          </a:prstGeom>
          <a:solidFill>
            <a:schemeClr val="accent6"/>
          </a:solidFill>
          <a:ln>
            <a:solidFill>
              <a:srgbClr val="CC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a:extLst>
              <a:ext uri="{FF2B5EF4-FFF2-40B4-BE49-F238E27FC236}">
                <a16:creationId xmlns:a16="http://schemas.microsoft.com/office/drawing/2014/main" id="{4AEFF5B7-FF55-41EF-9FF6-53FE6426A6D3}"/>
              </a:ext>
            </a:extLst>
          </p:cNvPr>
          <p:cNvSpPr/>
          <p:nvPr/>
        </p:nvSpPr>
        <p:spPr>
          <a:xfrm>
            <a:off x="9455718" y="5139020"/>
            <a:ext cx="216000" cy="216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Elipse 16">
            <a:extLst>
              <a:ext uri="{FF2B5EF4-FFF2-40B4-BE49-F238E27FC236}">
                <a16:creationId xmlns:a16="http://schemas.microsoft.com/office/drawing/2014/main" id="{9A251B21-61B3-484F-9900-85300494AE13}"/>
              </a:ext>
            </a:extLst>
          </p:cNvPr>
          <p:cNvSpPr/>
          <p:nvPr/>
        </p:nvSpPr>
        <p:spPr>
          <a:xfrm rot="2776361">
            <a:off x="10026036" y="5139020"/>
            <a:ext cx="216000" cy="216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Elipse 17">
            <a:extLst>
              <a:ext uri="{FF2B5EF4-FFF2-40B4-BE49-F238E27FC236}">
                <a16:creationId xmlns:a16="http://schemas.microsoft.com/office/drawing/2014/main" id="{AA8D1EBD-7A8E-4E4D-9648-6A711BB64AE4}"/>
              </a:ext>
            </a:extLst>
          </p:cNvPr>
          <p:cNvSpPr/>
          <p:nvPr/>
        </p:nvSpPr>
        <p:spPr>
          <a:xfrm rot="2776361">
            <a:off x="10639092" y="5139021"/>
            <a:ext cx="216000" cy="216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Elipse 18">
            <a:extLst>
              <a:ext uri="{FF2B5EF4-FFF2-40B4-BE49-F238E27FC236}">
                <a16:creationId xmlns:a16="http://schemas.microsoft.com/office/drawing/2014/main" id="{FBE2F213-DE17-4FB6-9332-111174FD8117}"/>
              </a:ext>
            </a:extLst>
          </p:cNvPr>
          <p:cNvSpPr/>
          <p:nvPr/>
        </p:nvSpPr>
        <p:spPr>
          <a:xfrm>
            <a:off x="11169346" y="5144116"/>
            <a:ext cx="216000" cy="216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89D53956-651A-4042-9EB8-11739C80E747}"/>
              </a:ext>
            </a:extLst>
          </p:cNvPr>
          <p:cNvSpPr/>
          <p:nvPr/>
        </p:nvSpPr>
        <p:spPr>
          <a:xfrm>
            <a:off x="11678422" y="5139020"/>
            <a:ext cx="216000" cy="216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1" name="Conector recto 20">
            <a:extLst>
              <a:ext uri="{FF2B5EF4-FFF2-40B4-BE49-F238E27FC236}">
                <a16:creationId xmlns:a16="http://schemas.microsoft.com/office/drawing/2014/main" id="{6A3D47DE-8FEC-4413-A404-6697B1BE4BF3}"/>
              </a:ext>
            </a:extLst>
          </p:cNvPr>
          <p:cNvCxnSpPr>
            <a:stCxn id="9" idx="1"/>
          </p:cNvCxnSpPr>
          <p:nvPr/>
        </p:nvCxnSpPr>
        <p:spPr>
          <a:xfrm flipV="1">
            <a:off x="5725699" y="4349061"/>
            <a:ext cx="8360" cy="7848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Conector recto 21">
            <a:extLst>
              <a:ext uri="{FF2B5EF4-FFF2-40B4-BE49-F238E27FC236}">
                <a16:creationId xmlns:a16="http://schemas.microsoft.com/office/drawing/2014/main" id="{B6EF08A6-0108-4052-A5D6-14DAFB98EFE1}"/>
              </a:ext>
            </a:extLst>
          </p:cNvPr>
          <p:cNvCxnSpPr>
            <a:cxnSpLocks/>
            <a:stCxn id="10" idx="0"/>
          </p:cNvCxnSpPr>
          <p:nvPr/>
        </p:nvCxnSpPr>
        <p:spPr>
          <a:xfrm flipV="1">
            <a:off x="6272606" y="4349061"/>
            <a:ext cx="9934" cy="7899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F3B98EEC-1797-4EA7-9856-3997A926408B}"/>
              </a:ext>
            </a:extLst>
          </p:cNvPr>
          <p:cNvCxnSpPr>
            <a:stCxn id="13" idx="1"/>
          </p:cNvCxnSpPr>
          <p:nvPr/>
        </p:nvCxnSpPr>
        <p:spPr>
          <a:xfrm flipV="1">
            <a:off x="7948403" y="4588758"/>
            <a:ext cx="5073" cy="5451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Conector recto 23">
            <a:extLst>
              <a:ext uri="{FF2B5EF4-FFF2-40B4-BE49-F238E27FC236}">
                <a16:creationId xmlns:a16="http://schemas.microsoft.com/office/drawing/2014/main" id="{6B26E5D4-605B-4EE5-947D-864E8585777C}"/>
              </a:ext>
            </a:extLst>
          </p:cNvPr>
          <p:cNvCxnSpPr>
            <a:stCxn id="14" idx="0"/>
          </p:cNvCxnSpPr>
          <p:nvPr/>
        </p:nvCxnSpPr>
        <p:spPr>
          <a:xfrm flipH="1" flipV="1">
            <a:off x="8495007" y="4588758"/>
            <a:ext cx="303" cy="5502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Conector recto 24">
            <a:extLst>
              <a:ext uri="{FF2B5EF4-FFF2-40B4-BE49-F238E27FC236}">
                <a16:creationId xmlns:a16="http://schemas.microsoft.com/office/drawing/2014/main" id="{F6419E94-026F-4B99-99CE-BBD37FD170BF}"/>
              </a:ext>
            </a:extLst>
          </p:cNvPr>
          <p:cNvCxnSpPr>
            <a:cxnSpLocks/>
            <a:stCxn id="20" idx="0"/>
          </p:cNvCxnSpPr>
          <p:nvPr/>
        </p:nvCxnSpPr>
        <p:spPr>
          <a:xfrm flipH="1" flipV="1">
            <a:off x="11772762" y="4180385"/>
            <a:ext cx="13660" cy="958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D50F4211-0C2A-4CFD-867E-2E64D9324F96}"/>
              </a:ext>
            </a:extLst>
          </p:cNvPr>
          <p:cNvCxnSpPr>
            <a:stCxn id="19" idx="0"/>
          </p:cNvCxnSpPr>
          <p:nvPr/>
        </p:nvCxnSpPr>
        <p:spPr>
          <a:xfrm flipH="1" flipV="1">
            <a:off x="11272750" y="4180385"/>
            <a:ext cx="4596" cy="963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Conector recto 26">
            <a:extLst>
              <a:ext uri="{FF2B5EF4-FFF2-40B4-BE49-F238E27FC236}">
                <a16:creationId xmlns:a16="http://schemas.microsoft.com/office/drawing/2014/main" id="{C26BF7EE-19ED-4BAE-9651-FAC98F476BF0}"/>
              </a:ext>
            </a:extLst>
          </p:cNvPr>
          <p:cNvCxnSpPr>
            <a:cxnSpLocks/>
            <a:stCxn id="17" idx="1"/>
          </p:cNvCxnSpPr>
          <p:nvPr/>
        </p:nvCxnSpPr>
        <p:spPr>
          <a:xfrm flipV="1">
            <a:off x="10136435" y="4890599"/>
            <a:ext cx="0" cy="248447"/>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Conector recto 27">
            <a:extLst>
              <a:ext uri="{FF2B5EF4-FFF2-40B4-BE49-F238E27FC236}">
                <a16:creationId xmlns:a16="http://schemas.microsoft.com/office/drawing/2014/main" id="{EE8E9E5F-DA41-433F-9897-6BF379D6E5A0}"/>
              </a:ext>
            </a:extLst>
          </p:cNvPr>
          <p:cNvCxnSpPr>
            <a:cxnSpLocks/>
            <a:stCxn id="18" idx="1"/>
          </p:cNvCxnSpPr>
          <p:nvPr/>
        </p:nvCxnSpPr>
        <p:spPr>
          <a:xfrm flipV="1">
            <a:off x="10749491" y="4890599"/>
            <a:ext cx="0" cy="2484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a16="http://schemas.microsoft.com/office/drawing/2014/main" id="{AC5AD849-4BF7-4E0E-AB94-B0078614F674}"/>
              </a:ext>
            </a:extLst>
          </p:cNvPr>
          <p:cNvCxnSpPr/>
          <p:nvPr/>
        </p:nvCxnSpPr>
        <p:spPr>
          <a:xfrm>
            <a:off x="5725699" y="4349061"/>
            <a:ext cx="5469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71B0139F-934E-4695-882A-E5CC6F8A22F7}"/>
              </a:ext>
            </a:extLst>
          </p:cNvPr>
          <p:cNvCxnSpPr>
            <a:cxnSpLocks/>
          </p:cNvCxnSpPr>
          <p:nvPr/>
        </p:nvCxnSpPr>
        <p:spPr>
          <a:xfrm>
            <a:off x="11272750" y="4180385"/>
            <a:ext cx="5000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CD2E9258-5936-4CD6-96C6-CE393C05EFDA}"/>
              </a:ext>
            </a:extLst>
          </p:cNvPr>
          <p:cNvCxnSpPr/>
          <p:nvPr/>
        </p:nvCxnSpPr>
        <p:spPr>
          <a:xfrm>
            <a:off x="7953476" y="4588758"/>
            <a:ext cx="541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DC07AAA2-3029-4E9E-AE77-F57BCE0C6B02}"/>
              </a:ext>
            </a:extLst>
          </p:cNvPr>
          <p:cNvCxnSpPr/>
          <p:nvPr/>
        </p:nvCxnSpPr>
        <p:spPr>
          <a:xfrm>
            <a:off x="10136435" y="4890599"/>
            <a:ext cx="6135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B950A857-291D-4919-8A5E-CB56777A9412}"/>
              </a:ext>
            </a:extLst>
          </p:cNvPr>
          <p:cNvCxnSpPr>
            <a:cxnSpLocks/>
            <a:stCxn id="16" idx="0"/>
          </p:cNvCxnSpPr>
          <p:nvPr/>
        </p:nvCxnSpPr>
        <p:spPr>
          <a:xfrm flipV="1">
            <a:off x="9563718" y="4288789"/>
            <a:ext cx="0" cy="850231"/>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D953CB4B-9874-4D8E-91D9-08F23AC5939E}"/>
              </a:ext>
            </a:extLst>
          </p:cNvPr>
          <p:cNvCxnSpPr/>
          <p:nvPr/>
        </p:nvCxnSpPr>
        <p:spPr>
          <a:xfrm flipV="1">
            <a:off x="10444546" y="4269162"/>
            <a:ext cx="0" cy="6214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Conector recto 34">
            <a:extLst>
              <a:ext uri="{FF2B5EF4-FFF2-40B4-BE49-F238E27FC236}">
                <a16:creationId xmlns:a16="http://schemas.microsoft.com/office/drawing/2014/main" id="{D34BA7FF-40E5-46C5-809A-9525155D2C48}"/>
              </a:ext>
            </a:extLst>
          </p:cNvPr>
          <p:cNvCxnSpPr>
            <a:cxnSpLocks/>
          </p:cNvCxnSpPr>
          <p:nvPr/>
        </p:nvCxnSpPr>
        <p:spPr>
          <a:xfrm>
            <a:off x="9578090" y="4269162"/>
            <a:ext cx="8664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Conector recto 35">
            <a:extLst>
              <a:ext uri="{FF2B5EF4-FFF2-40B4-BE49-F238E27FC236}">
                <a16:creationId xmlns:a16="http://schemas.microsoft.com/office/drawing/2014/main" id="{6F87E489-6A64-4F03-AB0F-E37A90260E18}"/>
              </a:ext>
            </a:extLst>
          </p:cNvPr>
          <p:cNvCxnSpPr>
            <a:cxnSpLocks/>
          </p:cNvCxnSpPr>
          <p:nvPr/>
        </p:nvCxnSpPr>
        <p:spPr>
          <a:xfrm flipV="1">
            <a:off x="11540055" y="3603337"/>
            <a:ext cx="0" cy="57704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Conector recto 36">
            <a:extLst>
              <a:ext uri="{FF2B5EF4-FFF2-40B4-BE49-F238E27FC236}">
                <a16:creationId xmlns:a16="http://schemas.microsoft.com/office/drawing/2014/main" id="{2DF3E2FB-391C-47E3-8BAF-76CC5D2D99B6}"/>
              </a:ext>
            </a:extLst>
          </p:cNvPr>
          <p:cNvCxnSpPr/>
          <p:nvPr/>
        </p:nvCxnSpPr>
        <p:spPr>
          <a:xfrm flipV="1">
            <a:off x="9981338" y="3603337"/>
            <a:ext cx="0" cy="665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Conector recto 37">
            <a:extLst>
              <a:ext uri="{FF2B5EF4-FFF2-40B4-BE49-F238E27FC236}">
                <a16:creationId xmlns:a16="http://schemas.microsoft.com/office/drawing/2014/main" id="{55D569BA-1C22-432A-A255-5F0B60E82146}"/>
              </a:ext>
            </a:extLst>
          </p:cNvPr>
          <p:cNvCxnSpPr/>
          <p:nvPr/>
        </p:nvCxnSpPr>
        <p:spPr>
          <a:xfrm>
            <a:off x="9981338" y="3603337"/>
            <a:ext cx="155871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Conector recto 38">
            <a:extLst>
              <a:ext uri="{FF2B5EF4-FFF2-40B4-BE49-F238E27FC236}">
                <a16:creationId xmlns:a16="http://schemas.microsoft.com/office/drawing/2014/main" id="{5128CD7E-60B5-4B7A-B1F0-24B095EE4922}"/>
              </a:ext>
            </a:extLst>
          </p:cNvPr>
          <p:cNvCxnSpPr>
            <a:stCxn id="15" idx="0"/>
          </p:cNvCxnSpPr>
          <p:nvPr/>
        </p:nvCxnSpPr>
        <p:spPr>
          <a:xfrm flipV="1">
            <a:off x="9004386" y="3088432"/>
            <a:ext cx="5533" cy="2045492"/>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Conector recto 39">
            <a:extLst>
              <a:ext uri="{FF2B5EF4-FFF2-40B4-BE49-F238E27FC236}">
                <a16:creationId xmlns:a16="http://schemas.microsoft.com/office/drawing/2014/main" id="{DB7EFEEF-1510-4449-9B47-4F0CF71ADE22}"/>
              </a:ext>
            </a:extLst>
          </p:cNvPr>
          <p:cNvCxnSpPr/>
          <p:nvPr/>
        </p:nvCxnSpPr>
        <p:spPr>
          <a:xfrm flipV="1">
            <a:off x="10749942" y="3088432"/>
            <a:ext cx="4063" cy="514905"/>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Conector recto 40">
            <a:extLst>
              <a:ext uri="{FF2B5EF4-FFF2-40B4-BE49-F238E27FC236}">
                <a16:creationId xmlns:a16="http://schemas.microsoft.com/office/drawing/2014/main" id="{D3C7C0E8-7A9E-49B2-AEEA-1AE595612A1F}"/>
              </a:ext>
            </a:extLst>
          </p:cNvPr>
          <p:cNvCxnSpPr/>
          <p:nvPr/>
        </p:nvCxnSpPr>
        <p:spPr>
          <a:xfrm>
            <a:off x="9009919" y="3088432"/>
            <a:ext cx="1748746" cy="8815"/>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Conector recto 41">
            <a:extLst>
              <a:ext uri="{FF2B5EF4-FFF2-40B4-BE49-F238E27FC236}">
                <a16:creationId xmlns:a16="http://schemas.microsoft.com/office/drawing/2014/main" id="{9E60C323-41B2-43CD-8326-F5EF682E3781}"/>
              </a:ext>
            </a:extLst>
          </p:cNvPr>
          <p:cNvCxnSpPr>
            <a:cxnSpLocks/>
            <a:stCxn id="11" idx="0"/>
          </p:cNvCxnSpPr>
          <p:nvPr/>
        </p:nvCxnSpPr>
        <p:spPr>
          <a:xfrm flipV="1">
            <a:off x="6781682" y="3936249"/>
            <a:ext cx="8557" cy="11976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Conector recto 42">
            <a:extLst>
              <a:ext uri="{FF2B5EF4-FFF2-40B4-BE49-F238E27FC236}">
                <a16:creationId xmlns:a16="http://schemas.microsoft.com/office/drawing/2014/main" id="{CC4F91CB-8063-4483-8B36-B898CDA81D95}"/>
              </a:ext>
            </a:extLst>
          </p:cNvPr>
          <p:cNvCxnSpPr/>
          <p:nvPr/>
        </p:nvCxnSpPr>
        <p:spPr>
          <a:xfrm flipH="1" flipV="1">
            <a:off x="5989816" y="3922933"/>
            <a:ext cx="6952" cy="426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Conector recto 43">
            <a:extLst>
              <a:ext uri="{FF2B5EF4-FFF2-40B4-BE49-F238E27FC236}">
                <a16:creationId xmlns:a16="http://schemas.microsoft.com/office/drawing/2014/main" id="{E45F4DB5-CD27-4777-9538-475F414294F9}"/>
              </a:ext>
            </a:extLst>
          </p:cNvPr>
          <p:cNvCxnSpPr>
            <a:cxnSpLocks/>
          </p:cNvCxnSpPr>
          <p:nvPr/>
        </p:nvCxnSpPr>
        <p:spPr>
          <a:xfrm>
            <a:off x="5994788" y="3922933"/>
            <a:ext cx="7954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Conector recto 44">
            <a:extLst>
              <a:ext uri="{FF2B5EF4-FFF2-40B4-BE49-F238E27FC236}">
                <a16:creationId xmlns:a16="http://schemas.microsoft.com/office/drawing/2014/main" id="{339E2BFE-3CF0-4D1B-A5D0-7186E6EBBD8D}"/>
              </a:ext>
            </a:extLst>
          </p:cNvPr>
          <p:cNvCxnSpPr>
            <a:cxnSpLocks/>
            <a:stCxn id="8" idx="1"/>
          </p:cNvCxnSpPr>
          <p:nvPr/>
        </p:nvCxnSpPr>
        <p:spPr>
          <a:xfrm flipV="1">
            <a:off x="5195195" y="3646066"/>
            <a:ext cx="9707" cy="1487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Conector recto 45">
            <a:extLst>
              <a:ext uri="{FF2B5EF4-FFF2-40B4-BE49-F238E27FC236}">
                <a16:creationId xmlns:a16="http://schemas.microsoft.com/office/drawing/2014/main" id="{939E2D40-0DEF-4F09-957D-7C7B15B8AA27}"/>
              </a:ext>
            </a:extLst>
          </p:cNvPr>
          <p:cNvCxnSpPr/>
          <p:nvPr/>
        </p:nvCxnSpPr>
        <p:spPr>
          <a:xfrm flipV="1">
            <a:off x="6392513" y="3656603"/>
            <a:ext cx="0" cy="266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Conector recto 46">
            <a:extLst>
              <a:ext uri="{FF2B5EF4-FFF2-40B4-BE49-F238E27FC236}">
                <a16:creationId xmlns:a16="http://schemas.microsoft.com/office/drawing/2014/main" id="{23F0ABAA-6D37-40FB-8B3F-514CD9559932}"/>
              </a:ext>
            </a:extLst>
          </p:cNvPr>
          <p:cNvCxnSpPr>
            <a:cxnSpLocks/>
          </p:cNvCxnSpPr>
          <p:nvPr/>
        </p:nvCxnSpPr>
        <p:spPr>
          <a:xfrm>
            <a:off x="5192521" y="3646066"/>
            <a:ext cx="1199992" cy="10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Conector recto 47">
            <a:extLst>
              <a:ext uri="{FF2B5EF4-FFF2-40B4-BE49-F238E27FC236}">
                <a16:creationId xmlns:a16="http://schemas.microsoft.com/office/drawing/2014/main" id="{91487021-BA92-4BD2-8943-24D0E54F665A}"/>
              </a:ext>
            </a:extLst>
          </p:cNvPr>
          <p:cNvCxnSpPr>
            <a:cxnSpLocks/>
            <a:stCxn id="12" idx="1"/>
          </p:cNvCxnSpPr>
          <p:nvPr/>
        </p:nvCxnSpPr>
        <p:spPr>
          <a:xfrm flipV="1">
            <a:off x="7354399" y="4123492"/>
            <a:ext cx="0" cy="101045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Conector recto 48">
            <a:extLst>
              <a:ext uri="{FF2B5EF4-FFF2-40B4-BE49-F238E27FC236}">
                <a16:creationId xmlns:a16="http://schemas.microsoft.com/office/drawing/2014/main" id="{77D594F8-6A60-4A7F-B799-07CBE38BFFFE}"/>
              </a:ext>
            </a:extLst>
          </p:cNvPr>
          <p:cNvCxnSpPr>
            <a:cxnSpLocks/>
          </p:cNvCxnSpPr>
          <p:nvPr/>
        </p:nvCxnSpPr>
        <p:spPr>
          <a:xfrm flipH="1" flipV="1">
            <a:off x="8236021" y="4123492"/>
            <a:ext cx="1" cy="45638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Conector recto 49">
            <a:extLst>
              <a:ext uri="{FF2B5EF4-FFF2-40B4-BE49-F238E27FC236}">
                <a16:creationId xmlns:a16="http://schemas.microsoft.com/office/drawing/2014/main" id="{6A9AFEE9-A5BA-4DC5-B6C9-C1555B31DECA}"/>
              </a:ext>
            </a:extLst>
          </p:cNvPr>
          <p:cNvCxnSpPr/>
          <p:nvPr/>
        </p:nvCxnSpPr>
        <p:spPr>
          <a:xfrm>
            <a:off x="7339439" y="4123492"/>
            <a:ext cx="8983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Conector recto 50">
            <a:extLst>
              <a:ext uri="{FF2B5EF4-FFF2-40B4-BE49-F238E27FC236}">
                <a16:creationId xmlns:a16="http://schemas.microsoft.com/office/drawing/2014/main" id="{61230164-A328-41BC-8DEB-ECFC884C61A8}"/>
              </a:ext>
            </a:extLst>
          </p:cNvPr>
          <p:cNvCxnSpPr/>
          <p:nvPr/>
        </p:nvCxnSpPr>
        <p:spPr>
          <a:xfrm flipV="1">
            <a:off x="5792517" y="2981900"/>
            <a:ext cx="0" cy="674703"/>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Conector recto 51">
            <a:extLst>
              <a:ext uri="{FF2B5EF4-FFF2-40B4-BE49-F238E27FC236}">
                <a16:creationId xmlns:a16="http://schemas.microsoft.com/office/drawing/2014/main" id="{98EA13A9-C02B-4A01-BEE6-6C24CA63A1C5}"/>
              </a:ext>
            </a:extLst>
          </p:cNvPr>
          <p:cNvCxnSpPr>
            <a:cxnSpLocks/>
          </p:cNvCxnSpPr>
          <p:nvPr/>
        </p:nvCxnSpPr>
        <p:spPr>
          <a:xfrm flipV="1">
            <a:off x="7793306" y="2981901"/>
            <a:ext cx="0" cy="1141591"/>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Conector recto 52">
            <a:extLst>
              <a:ext uri="{FF2B5EF4-FFF2-40B4-BE49-F238E27FC236}">
                <a16:creationId xmlns:a16="http://schemas.microsoft.com/office/drawing/2014/main" id="{5CA32342-7709-4DAD-9109-39100B312C7D}"/>
              </a:ext>
            </a:extLst>
          </p:cNvPr>
          <p:cNvCxnSpPr/>
          <p:nvPr/>
        </p:nvCxnSpPr>
        <p:spPr>
          <a:xfrm>
            <a:off x="5792517" y="2981900"/>
            <a:ext cx="20007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Conector recto 53">
            <a:extLst>
              <a:ext uri="{FF2B5EF4-FFF2-40B4-BE49-F238E27FC236}">
                <a16:creationId xmlns:a16="http://schemas.microsoft.com/office/drawing/2014/main" id="{5699E422-AF80-4E48-B907-CBA4FA20F951}"/>
              </a:ext>
            </a:extLst>
          </p:cNvPr>
          <p:cNvCxnSpPr>
            <a:cxnSpLocks/>
          </p:cNvCxnSpPr>
          <p:nvPr/>
        </p:nvCxnSpPr>
        <p:spPr>
          <a:xfrm flipV="1">
            <a:off x="6790239" y="2120767"/>
            <a:ext cx="0" cy="861134"/>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Conector recto 54">
            <a:extLst>
              <a:ext uri="{FF2B5EF4-FFF2-40B4-BE49-F238E27FC236}">
                <a16:creationId xmlns:a16="http://schemas.microsoft.com/office/drawing/2014/main" id="{6F47AC40-F909-40DB-9636-E2F29300A77F}"/>
              </a:ext>
            </a:extLst>
          </p:cNvPr>
          <p:cNvCxnSpPr/>
          <p:nvPr/>
        </p:nvCxnSpPr>
        <p:spPr>
          <a:xfrm flipV="1">
            <a:off x="9884292" y="2120766"/>
            <a:ext cx="0" cy="967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Conector recto 55">
            <a:extLst>
              <a:ext uri="{FF2B5EF4-FFF2-40B4-BE49-F238E27FC236}">
                <a16:creationId xmlns:a16="http://schemas.microsoft.com/office/drawing/2014/main" id="{72D03B83-E77C-40C6-A2E4-C0720A7AD65E}"/>
              </a:ext>
            </a:extLst>
          </p:cNvPr>
          <p:cNvCxnSpPr>
            <a:cxnSpLocks/>
          </p:cNvCxnSpPr>
          <p:nvPr/>
        </p:nvCxnSpPr>
        <p:spPr>
          <a:xfrm>
            <a:off x="6790239" y="2107451"/>
            <a:ext cx="3094053" cy="13316"/>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Conector recto 74">
            <a:extLst>
              <a:ext uri="{FF2B5EF4-FFF2-40B4-BE49-F238E27FC236}">
                <a16:creationId xmlns:a16="http://schemas.microsoft.com/office/drawing/2014/main" id="{CC41E6FA-B8F4-4BA6-8727-4FFCF88D5C8A}"/>
              </a:ext>
            </a:extLst>
          </p:cNvPr>
          <p:cNvCxnSpPr>
            <a:cxnSpLocks/>
          </p:cNvCxnSpPr>
          <p:nvPr/>
        </p:nvCxnSpPr>
        <p:spPr>
          <a:xfrm>
            <a:off x="4887866" y="1799534"/>
            <a:ext cx="0" cy="3415145"/>
          </a:xfrm>
          <a:prstGeom prst="line">
            <a:avLst/>
          </a:prstGeom>
        </p:spPr>
        <p:style>
          <a:lnRef idx="1">
            <a:schemeClr val="dk1"/>
          </a:lnRef>
          <a:fillRef idx="0">
            <a:schemeClr val="dk1"/>
          </a:fillRef>
          <a:effectRef idx="0">
            <a:schemeClr val="dk1"/>
          </a:effectRef>
          <a:fontRef idx="minor">
            <a:schemeClr val="tx1"/>
          </a:fontRef>
        </p:style>
      </p:cxnSp>
      <p:sp>
        <p:nvSpPr>
          <p:cNvPr id="76" name="CuadroTexto 75">
            <a:extLst>
              <a:ext uri="{FF2B5EF4-FFF2-40B4-BE49-F238E27FC236}">
                <a16:creationId xmlns:a16="http://schemas.microsoft.com/office/drawing/2014/main" id="{55B91C74-C5B5-4316-8C81-824FE619C9E9}"/>
              </a:ext>
            </a:extLst>
          </p:cNvPr>
          <p:cNvSpPr txBox="1"/>
          <p:nvPr/>
        </p:nvSpPr>
        <p:spPr>
          <a:xfrm>
            <a:off x="4360997" y="1415514"/>
            <a:ext cx="1035283" cy="369332"/>
          </a:xfrm>
          <a:prstGeom prst="rect">
            <a:avLst/>
          </a:prstGeom>
          <a:noFill/>
        </p:spPr>
        <p:txBody>
          <a:bodyPr wrap="none" rtlCol="0">
            <a:spAutoFit/>
          </a:bodyPr>
          <a:lstStyle/>
          <a:p>
            <a:r>
              <a:rPr lang="es-ES" dirty="0"/>
              <a:t>Distancia</a:t>
            </a:r>
          </a:p>
        </p:txBody>
      </p:sp>
      <p:sp>
        <p:nvSpPr>
          <p:cNvPr id="77" name="CuadroTexto 76">
            <a:extLst>
              <a:ext uri="{FF2B5EF4-FFF2-40B4-BE49-F238E27FC236}">
                <a16:creationId xmlns:a16="http://schemas.microsoft.com/office/drawing/2014/main" id="{D6E6F143-A47F-4736-9C7B-F5E79B064C62}"/>
              </a:ext>
            </a:extLst>
          </p:cNvPr>
          <p:cNvSpPr txBox="1"/>
          <p:nvPr/>
        </p:nvSpPr>
        <p:spPr>
          <a:xfrm rot="16200000">
            <a:off x="4487930" y="5032679"/>
            <a:ext cx="301686" cy="369332"/>
          </a:xfrm>
          <a:prstGeom prst="rect">
            <a:avLst/>
          </a:prstGeom>
          <a:noFill/>
        </p:spPr>
        <p:txBody>
          <a:bodyPr wrap="none" rtlCol="0">
            <a:spAutoFit/>
          </a:bodyPr>
          <a:lstStyle/>
          <a:p>
            <a:r>
              <a:rPr lang="es-ES" dirty="0"/>
              <a:t>0</a:t>
            </a:r>
          </a:p>
        </p:txBody>
      </p:sp>
      <p:cxnSp>
        <p:nvCxnSpPr>
          <p:cNvPr id="78" name="Conector recto 77">
            <a:extLst>
              <a:ext uri="{FF2B5EF4-FFF2-40B4-BE49-F238E27FC236}">
                <a16:creationId xmlns:a16="http://schemas.microsoft.com/office/drawing/2014/main" id="{A908E6A4-BDEF-4231-88D7-62F9860E9677}"/>
              </a:ext>
            </a:extLst>
          </p:cNvPr>
          <p:cNvCxnSpPr/>
          <p:nvPr/>
        </p:nvCxnSpPr>
        <p:spPr>
          <a:xfrm flipH="1">
            <a:off x="4777508" y="5217345"/>
            <a:ext cx="240124" cy="0"/>
          </a:xfrm>
          <a:prstGeom prst="line">
            <a:avLst/>
          </a:prstGeom>
        </p:spPr>
        <p:style>
          <a:lnRef idx="1">
            <a:schemeClr val="dk1"/>
          </a:lnRef>
          <a:fillRef idx="0">
            <a:schemeClr val="dk1"/>
          </a:fillRef>
          <a:effectRef idx="0">
            <a:schemeClr val="dk1"/>
          </a:effectRef>
          <a:fontRef idx="minor">
            <a:schemeClr val="tx1"/>
          </a:fontRef>
        </p:style>
      </p:cxnSp>
      <p:cxnSp>
        <p:nvCxnSpPr>
          <p:cNvPr id="79" name="Conector recto 78">
            <a:extLst>
              <a:ext uri="{FF2B5EF4-FFF2-40B4-BE49-F238E27FC236}">
                <a16:creationId xmlns:a16="http://schemas.microsoft.com/office/drawing/2014/main" id="{19D208FC-9186-4B43-945D-E0656ADF9B95}"/>
              </a:ext>
            </a:extLst>
          </p:cNvPr>
          <p:cNvCxnSpPr/>
          <p:nvPr/>
        </p:nvCxnSpPr>
        <p:spPr>
          <a:xfrm flipH="1">
            <a:off x="4767804" y="4118133"/>
            <a:ext cx="240124" cy="0"/>
          </a:xfrm>
          <a:prstGeom prst="line">
            <a:avLst/>
          </a:prstGeom>
        </p:spPr>
        <p:style>
          <a:lnRef idx="1">
            <a:schemeClr val="dk1"/>
          </a:lnRef>
          <a:fillRef idx="0">
            <a:schemeClr val="dk1"/>
          </a:fillRef>
          <a:effectRef idx="0">
            <a:schemeClr val="dk1"/>
          </a:effectRef>
          <a:fontRef idx="minor">
            <a:schemeClr val="tx1"/>
          </a:fontRef>
        </p:style>
      </p:cxnSp>
      <p:cxnSp>
        <p:nvCxnSpPr>
          <p:cNvPr id="80" name="Conector recto 79">
            <a:extLst>
              <a:ext uri="{FF2B5EF4-FFF2-40B4-BE49-F238E27FC236}">
                <a16:creationId xmlns:a16="http://schemas.microsoft.com/office/drawing/2014/main" id="{0907C7B7-0F74-4C14-AC5C-AEF5908D249C}"/>
              </a:ext>
            </a:extLst>
          </p:cNvPr>
          <p:cNvCxnSpPr/>
          <p:nvPr/>
        </p:nvCxnSpPr>
        <p:spPr>
          <a:xfrm flipH="1">
            <a:off x="4767804" y="3026944"/>
            <a:ext cx="240124" cy="0"/>
          </a:xfrm>
          <a:prstGeom prst="line">
            <a:avLst/>
          </a:prstGeom>
        </p:spPr>
        <p:style>
          <a:lnRef idx="1">
            <a:schemeClr val="dk1"/>
          </a:lnRef>
          <a:fillRef idx="0">
            <a:schemeClr val="dk1"/>
          </a:fillRef>
          <a:effectRef idx="0">
            <a:schemeClr val="dk1"/>
          </a:effectRef>
          <a:fontRef idx="minor">
            <a:schemeClr val="tx1"/>
          </a:fontRef>
        </p:style>
      </p:cxnSp>
      <p:cxnSp>
        <p:nvCxnSpPr>
          <p:cNvPr id="81" name="Conector recto 80">
            <a:extLst>
              <a:ext uri="{FF2B5EF4-FFF2-40B4-BE49-F238E27FC236}">
                <a16:creationId xmlns:a16="http://schemas.microsoft.com/office/drawing/2014/main" id="{5CE24744-D7ED-49E2-AB17-4A18F3FA6D52}"/>
              </a:ext>
            </a:extLst>
          </p:cNvPr>
          <p:cNvCxnSpPr/>
          <p:nvPr/>
        </p:nvCxnSpPr>
        <p:spPr>
          <a:xfrm flipH="1">
            <a:off x="4777508" y="1940646"/>
            <a:ext cx="240124" cy="0"/>
          </a:xfrm>
          <a:prstGeom prst="line">
            <a:avLst/>
          </a:prstGeom>
        </p:spPr>
        <p:style>
          <a:lnRef idx="1">
            <a:schemeClr val="dk1"/>
          </a:lnRef>
          <a:fillRef idx="0">
            <a:schemeClr val="dk1"/>
          </a:fillRef>
          <a:effectRef idx="0">
            <a:schemeClr val="dk1"/>
          </a:effectRef>
          <a:fontRef idx="minor">
            <a:schemeClr val="tx1"/>
          </a:fontRef>
        </p:style>
      </p:cxnSp>
      <p:cxnSp>
        <p:nvCxnSpPr>
          <p:cNvPr id="82" name="Conector recto 81">
            <a:extLst>
              <a:ext uri="{FF2B5EF4-FFF2-40B4-BE49-F238E27FC236}">
                <a16:creationId xmlns:a16="http://schemas.microsoft.com/office/drawing/2014/main" id="{9B60DC94-BDC3-47F6-963E-B6FB7CF162BE}"/>
              </a:ext>
            </a:extLst>
          </p:cNvPr>
          <p:cNvCxnSpPr/>
          <p:nvPr/>
        </p:nvCxnSpPr>
        <p:spPr>
          <a:xfrm flipH="1">
            <a:off x="4767804" y="4657693"/>
            <a:ext cx="240124" cy="0"/>
          </a:xfrm>
          <a:prstGeom prst="line">
            <a:avLst/>
          </a:prstGeom>
        </p:spPr>
        <p:style>
          <a:lnRef idx="1">
            <a:schemeClr val="dk1"/>
          </a:lnRef>
          <a:fillRef idx="0">
            <a:schemeClr val="dk1"/>
          </a:fillRef>
          <a:effectRef idx="0">
            <a:schemeClr val="dk1"/>
          </a:effectRef>
          <a:fontRef idx="minor">
            <a:schemeClr val="tx1"/>
          </a:fontRef>
        </p:style>
      </p:cxnSp>
      <p:cxnSp>
        <p:nvCxnSpPr>
          <p:cNvPr id="83" name="Conector recto 82">
            <a:extLst>
              <a:ext uri="{FF2B5EF4-FFF2-40B4-BE49-F238E27FC236}">
                <a16:creationId xmlns:a16="http://schemas.microsoft.com/office/drawing/2014/main" id="{428DBD07-BCE5-453B-B74D-7D89F9341556}"/>
              </a:ext>
            </a:extLst>
          </p:cNvPr>
          <p:cNvCxnSpPr/>
          <p:nvPr/>
        </p:nvCxnSpPr>
        <p:spPr>
          <a:xfrm flipH="1">
            <a:off x="4767804" y="3563773"/>
            <a:ext cx="240124" cy="0"/>
          </a:xfrm>
          <a:prstGeom prst="line">
            <a:avLst/>
          </a:prstGeom>
        </p:spPr>
        <p:style>
          <a:lnRef idx="1">
            <a:schemeClr val="dk1"/>
          </a:lnRef>
          <a:fillRef idx="0">
            <a:schemeClr val="dk1"/>
          </a:fillRef>
          <a:effectRef idx="0">
            <a:schemeClr val="dk1"/>
          </a:effectRef>
          <a:fontRef idx="minor">
            <a:schemeClr val="tx1"/>
          </a:fontRef>
        </p:style>
      </p:cxnSp>
      <p:cxnSp>
        <p:nvCxnSpPr>
          <p:cNvPr id="84" name="Conector recto 83">
            <a:extLst>
              <a:ext uri="{FF2B5EF4-FFF2-40B4-BE49-F238E27FC236}">
                <a16:creationId xmlns:a16="http://schemas.microsoft.com/office/drawing/2014/main" id="{ECE94690-BFFB-466E-B46E-AC9E5AD3682F}"/>
              </a:ext>
            </a:extLst>
          </p:cNvPr>
          <p:cNvCxnSpPr/>
          <p:nvPr/>
        </p:nvCxnSpPr>
        <p:spPr>
          <a:xfrm flipH="1">
            <a:off x="4758577" y="2480875"/>
            <a:ext cx="240124" cy="0"/>
          </a:xfrm>
          <a:prstGeom prst="line">
            <a:avLst/>
          </a:prstGeom>
        </p:spPr>
        <p:style>
          <a:lnRef idx="1">
            <a:schemeClr val="dk1"/>
          </a:lnRef>
          <a:fillRef idx="0">
            <a:schemeClr val="dk1"/>
          </a:fillRef>
          <a:effectRef idx="0">
            <a:schemeClr val="dk1"/>
          </a:effectRef>
          <a:fontRef idx="minor">
            <a:schemeClr val="tx1"/>
          </a:fontRef>
        </p:style>
      </p:cxnSp>
      <p:sp>
        <p:nvSpPr>
          <p:cNvPr id="85" name="CuadroTexto 84">
            <a:extLst>
              <a:ext uri="{FF2B5EF4-FFF2-40B4-BE49-F238E27FC236}">
                <a16:creationId xmlns:a16="http://schemas.microsoft.com/office/drawing/2014/main" id="{E8C6DA22-80B2-42B2-928E-0D1CE1768FC2}"/>
              </a:ext>
            </a:extLst>
          </p:cNvPr>
          <p:cNvSpPr txBox="1"/>
          <p:nvPr/>
        </p:nvSpPr>
        <p:spPr>
          <a:xfrm rot="16200000">
            <a:off x="4474314" y="4472527"/>
            <a:ext cx="301686" cy="369332"/>
          </a:xfrm>
          <a:prstGeom prst="rect">
            <a:avLst/>
          </a:prstGeom>
          <a:noFill/>
        </p:spPr>
        <p:txBody>
          <a:bodyPr wrap="none" rtlCol="0">
            <a:spAutoFit/>
          </a:bodyPr>
          <a:lstStyle/>
          <a:p>
            <a:r>
              <a:rPr lang="es-ES" dirty="0"/>
              <a:t>1</a:t>
            </a:r>
          </a:p>
        </p:txBody>
      </p:sp>
      <p:sp>
        <p:nvSpPr>
          <p:cNvPr id="86" name="CuadroTexto 85">
            <a:extLst>
              <a:ext uri="{FF2B5EF4-FFF2-40B4-BE49-F238E27FC236}">
                <a16:creationId xmlns:a16="http://schemas.microsoft.com/office/drawing/2014/main" id="{5F98049C-9231-418B-BC17-330BC1726606}"/>
              </a:ext>
            </a:extLst>
          </p:cNvPr>
          <p:cNvSpPr txBox="1"/>
          <p:nvPr/>
        </p:nvSpPr>
        <p:spPr>
          <a:xfrm rot="16200000">
            <a:off x="4474314" y="3946381"/>
            <a:ext cx="301686" cy="369332"/>
          </a:xfrm>
          <a:prstGeom prst="rect">
            <a:avLst/>
          </a:prstGeom>
          <a:noFill/>
        </p:spPr>
        <p:txBody>
          <a:bodyPr wrap="none" rtlCol="0">
            <a:spAutoFit/>
          </a:bodyPr>
          <a:lstStyle/>
          <a:p>
            <a:r>
              <a:rPr lang="es-ES" dirty="0"/>
              <a:t>2</a:t>
            </a:r>
          </a:p>
        </p:txBody>
      </p:sp>
      <p:sp>
        <p:nvSpPr>
          <p:cNvPr id="87" name="CuadroTexto 86">
            <a:extLst>
              <a:ext uri="{FF2B5EF4-FFF2-40B4-BE49-F238E27FC236}">
                <a16:creationId xmlns:a16="http://schemas.microsoft.com/office/drawing/2014/main" id="{E7E09D76-FBF5-4B58-8488-F2E0F9577F0A}"/>
              </a:ext>
            </a:extLst>
          </p:cNvPr>
          <p:cNvSpPr txBox="1"/>
          <p:nvPr/>
        </p:nvSpPr>
        <p:spPr>
          <a:xfrm rot="16200000">
            <a:off x="4482964" y="3371489"/>
            <a:ext cx="301686" cy="369332"/>
          </a:xfrm>
          <a:prstGeom prst="rect">
            <a:avLst/>
          </a:prstGeom>
          <a:noFill/>
        </p:spPr>
        <p:txBody>
          <a:bodyPr wrap="none" rtlCol="0">
            <a:spAutoFit/>
          </a:bodyPr>
          <a:lstStyle/>
          <a:p>
            <a:r>
              <a:rPr lang="es-ES" dirty="0"/>
              <a:t>3</a:t>
            </a:r>
          </a:p>
        </p:txBody>
      </p:sp>
      <p:sp>
        <p:nvSpPr>
          <p:cNvPr id="88" name="CuadroTexto 87">
            <a:extLst>
              <a:ext uri="{FF2B5EF4-FFF2-40B4-BE49-F238E27FC236}">
                <a16:creationId xmlns:a16="http://schemas.microsoft.com/office/drawing/2014/main" id="{95D30259-FDDB-44E2-BEB6-A22BEB775BAC}"/>
              </a:ext>
            </a:extLst>
          </p:cNvPr>
          <p:cNvSpPr txBox="1"/>
          <p:nvPr/>
        </p:nvSpPr>
        <p:spPr>
          <a:xfrm rot="16200000">
            <a:off x="4490530" y="2842278"/>
            <a:ext cx="301686" cy="369332"/>
          </a:xfrm>
          <a:prstGeom prst="rect">
            <a:avLst/>
          </a:prstGeom>
          <a:noFill/>
        </p:spPr>
        <p:txBody>
          <a:bodyPr wrap="none" rtlCol="0">
            <a:spAutoFit/>
          </a:bodyPr>
          <a:lstStyle/>
          <a:p>
            <a:r>
              <a:rPr lang="es-ES" dirty="0"/>
              <a:t>4</a:t>
            </a:r>
          </a:p>
        </p:txBody>
      </p:sp>
      <p:sp>
        <p:nvSpPr>
          <p:cNvPr id="89" name="CuadroTexto 88">
            <a:extLst>
              <a:ext uri="{FF2B5EF4-FFF2-40B4-BE49-F238E27FC236}">
                <a16:creationId xmlns:a16="http://schemas.microsoft.com/office/drawing/2014/main" id="{047CB230-5F1F-4D27-BC5F-6C747B489229}"/>
              </a:ext>
            </a:extLst>
          </p:cNvPr>
          <p:cNvSpPr txBox="1"/>
          <p:nvPr/>
        </p:nvSpPr>
        <p:spPr>
          <a:xfrm rot="16200000">
            <a:off x="4465078" y="2296209"/>
            <a:ext cx="301686" cy="369332"/>
          </a:xfrm>
          <a:prstGeom prst="rect">
            <a:avLst/>
          </a:prstGeom>
          <a:noFill/>
        </p:spPr>
        <p:txBody>
          <a:bodyPr wrap="none" rtlCol="0">
            <a:spAutoFit/>
          </a:bodyPr>
          <a:lstStyle/>
          <a:p>
            <a:r>
              <a:rPr lang="es-ES" dirty="0"/>
              <a:t>5</a:t>
            </a:r>
          </a:p>
        </p:txBody>
      </p:sp>
      <p:sp>
        <p:nvSpPr>
          <p:cNvPr id="90" name="CuadroTexto 89">
            <a:extLst>
              <a:ext uri="{FF2B5EF4-FFF2-40B4-BE49-F238E27FC236}">
                <a16:creationId xmlns:a16="http://schemas.microsoft.com/office/drawing/2014/main" id="{B04A1804-648E-45EB-B125-770E1C2C5059}"/>
              </a:ext>
            </a:extLst>
          </p:cNvPr>
          <p:cNvSpPr txBox="1"/>
          <p:nvPr/>
        </p:nvSpPr>
        <p:spPr>
          <a:xfrm rot="16200000">
            <a:off x="4465078" y="1743188"/>
            <a:ext cx="301686" cy="369332"/>
          </a:xfrm>
          <a:prstGeom prst="rect">
            <a:avLst/>
          </a:prstGeom>
          <a:noFill/>
        </p:spPr>
        <p:txBody>
          <a:bodyPr wrap="none" rtlCol="0">
            <a:spAutoFit/>
          </a:bodyPr>
          <a:lstStyle/>
          <a:p>
            <a:r>
              <a:rPr lang="es-ES" dirty="0"/>
              <a:t>6</a:t>
            </a:r>
          </a:p>
        </p:txBody>
      </p:sp>
      <p:sp>
        <p:nvSpPr>
          <p:cNvPr id="72" name="Elipse 71">
            <a:extLst>
              <a:ext uri="{FF2B5EF4-FFF2-40B4-BE49-F238E27FC236}">
                <a16:creationId xmlns:a16="http://schemas.microsoft.com/office/drawing/2014/main" id="{6476F98F-DA7F-43EE-907E-D71966D3F605}"/>
              </a:ext>
            </a:extLst>
          </p:cNvPr>
          <p:cNvSpPr/>
          <p:nvPr/>
        </p:nvSpPr>
        <p:spPr>
          <a:xfrm rot="2776361">
            <a:off x="10638340" y="5140027"/>
            <a:ext cx="216000" cy="216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3" name="Elipse 72">
            <a:extLst>
              <a:ext uri="{FF2B5EF4-FFF2-40B4-BE49-F238E27FC236}">
                <a16:creationId xmlns:a16="http://schemas.microsoft.com/office/drawing/2014/main" id="{8F21FD8B-C16D-49A2-935F-1CD6E49A4501}"/>
              </a:ext>
            </a:extLst>
          </p:cNvPr>
          <p:cNvSpPr/>
          <p:nvPr/>
        </p:nvSpPr>
        <p:spPr>
          <a:xfrm rot="2776361">
            <a:off x="10032090" y="5139022"/>
            <a:ext cx="216000" cy="216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4" name="Elipse 73">
            <a:extLst>
              <a:ext uri="{FF2B5EF4-FFF2-40B4-BE49-F238E27FC236}">
                <a16:creationId xmlns:a16="http://schemas.microsoft.com/office/drawing/2014/main" id="{EC24AC84-D0E5-4F1A-9943-3D0D14A23893}"/>
              </a:ext>
            </a:extLst>
          </p:cNvPr>
          <p:cNvSpPr/>
          <p:nvPr/>
        </p:nvSpPr>
        <p:spPr>
          <a:xfrm rot="2776361">
            <a:off x="8379309" y="5141255"/>
            <a:ext cx="216000" cy="216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1" name="Elipse 90">
            <a:extLst>
              <a:ext uri="{FF2B5EF4-FFF2-40B4-BE49-F238E27FC236}">
                <a16:creationId xmlns:a16="http://schemas.microsoft.com/office/drawing/2014/main" id="{06807C7E-460D-41D2-8B64-E3A9A985A5C2}"/>
              </a:ext>
            </a:extLst>
          </p:cNvPr>
          <p:cNvSpPr/>
          <p:nvPr/>
        </p:nvSpPr>
        <p:spPr>
          <a:xfrm rot="2776361">
            <a:off x="7832590" y="5141256"/>
            <a:ext cx="216000" cy="216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2" name="Elipse 91">
            <a:extLst>
              <a:ext uri="{FF2B5EF4-FFF2-40B4-BE49-F238E27FC236}">
                <a16:creationId xmlns:a16="http://schemas.microsoft.com/office/drawing/2014/main" id="{A55FCF80-D79A-4676-BB84-1421E5334195}"/>
              </a:ext>
            </a:extLst>
          </p:cNvPr>
          <p:cNvSpPr/>
          <p:nvPr/>
        </p:nvSpPr>
        <p:spPr>
          <a:xfrm rot="2776361">
            <a:off x="6157216" y="5141920"/>
            <a:ext cx="216000" cy="216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3" name="Elipse 92">
            <a:extLst>
              <a:ext uri="{FF2B5EF4-FFF2-40B4-BE49-F238E27FC236}">
                <a16:creationId xmlns:a16="http://schemas.microsoft.com/office/drawing/2014/main" id="{846EBB4B-8B62-4E8B-8A7A-DDC51F0B6DEA}"/>
              </a:ext>
            </a:extLst>
          </p:cNvPr>
          <p:cNvSpPr/>
          <p:nvPr/>
        </p:nvSpPr>
        <p:spPr>
          <a:xfrm rot="2776361">
            <a:off x="5611348" y="5128554"/>
            <a:ext cx="216000" cy="216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5" name="Elipse 94">
            <a:extLst>
              <a:ext uri="{FF2B5EF4-FFF2-40B4-BE49-F238E27FC236}">
                <a16:creationId xmlns:a16="http://schemas.microsoft.com/office/drawing/2014/main" id="{DF71E0CC-516A-4B16-B56B-3DFF6C8DDFB9}"/>
              </a:ext>
            </a:extLst>
          </p:cNvPr>
          <p:cNvSpPr/>
          <p:nvPr/>
        </p:nvSpPr>
        <p:spPr>
          <a:xfrm rot="2776361">
            <a:off x="9444017" y="5142189"/>
            <a:ext cx="216000" cy="216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9393"/>
              </a:solidFill>
            </a:endParaRPr>
          </a:p>
        </p:txBody>
      </p:sp>
      <p:sp>
        <p:nvSpPr>
          <p:cNvPr id="96" name="Elipse 95">
            <a:extLst>
              <a:ext uri="{FF2B5EF4-FFF2-40B4-BE49-F238E27FC236}">
                <a16:creationId xmlns:a16="http://schemas.microsoft.com/office/drawing/2014/main" id="{CF6FEFCD-9CD8-4E03-9830-A0C77CFA936D}"/>
              </a:ext>
            </a:extLst>
          </p:cNvPr>
          <p:cNvSpPr/>
          <p:nvPr/>
        </p:nvSpPr>
        <p:spPr>
          <a:xfrm rot="2776361">
            <a:off x="10030385" y="5141254"/>
            <a:ext cx="216000" cy="216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9393"/>
              </a:solidFill>
            </a:endParaRPr>
          </a:p>
        </p:txBody>
      </p:sp>
      <p:sp>
        <p:nvSpPr>
          <p:cNvPr id="97" name="Elipse 96">
            <a:extLst>
              <a:ext uri="{FF2B5EF4-FFF2-40B4-BE49-F238E27FC236}">
                <a16:creationId xmlns:a16="http://schemas.microsoft.com/office/drawing/2014/main" id="{57A14A02-3C22-4F96-9C48-C275466F4CCF}"/>
              </a:ext>
            </a:extLst>
          </p:cNvPr>
          <p:cNvSpPr/>
          <p:nvPr/>
        </p:nvSpPr>
        <p:spPr>
          <a:xfrm rot="2776361">
            <a:off x="10638073" y="5141254"/>
            <a:ext cx="216000" cy="216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9393"/>
              </a:solidFill>
            </a:endParaRPr>
          </a:p>
        </p:txBody>
      </p:sp>
      <p:sp>
        <p:nvSpPr>
          <p:cNvPr id="3" name="Marcador de número de diapositiva 2">
            <a:extLst>
              <a:ext uri="{FF2B5EF4-FFF2-40B4-BE49-F238E27FC236}">
                <a16:creationId xmlns:a16="http://schemas.microsoft.com/office/drawing/2014/main" id="{30857B8B-9380-4542-BBB3-55FF4530BD4C}"/>
              </a:ext>
            </a:extLst>
          </p:cNvPr>
          <p:cNvSpPr>
            <a:spLocks noGrp="1"/>
          </p:cNvSpPr>
          <p:nvPr>
            <p:ph type="sldNum" sz="quarter" idx="12"/>
          </p:nvPr>
        </p:nvSpPr>
        <p:spPr/>
        <p:txBody>
          <a:bodyPr/>
          <a:lstStyle/>
          <a:p>
            <a:fld id="{7C51361C-AF87-194C-B798-ECB5840BEEDE}" type="slidenum">
              <a:rPr lang="es-ES" smtClean="0"/>
              <a:pPr/>
              <a:t>55</a:t>
            </a:fld>
            <a:r>
              <a:rPr lang="es-ES"/>
              <a:t> de XX</a:t>
            </a:r>
            <a:endParaRPr lang="es-ES" dirty="0"/>
          </a:p>
        </p:txBody>
      </p:sp>
    </p:spTree>
    <p:extLst>
      <p:ext uri="{BB962C8B-B14F-4D97-AF65-F5344CB8AC3E}">
        <p14:creationId xmlns:p14="http://schemas.microsoft.com/office/powerpoint/2010/main" val="364737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54"/>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55"/>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53"/>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41"/>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500"/>
                                  </p:stCondLst>
                                  <p:childTnLst>
                                    <p:set>
                                      <p:cBhvr>
                                        <p:cTn id="21" dur="1" fill="hold">
                                          <p:stCondLst>
                                            <p:cond delay="0"/>
                                          </p:stCondLst>
                                        </p:cTn>
                                        <p:tgtEl>
                                          <p:spTgt spid="40"/>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nodeType="afterEffect">
                                  <p:stCondLst>
                                    <p:cond delay="500"/>
                                  </p:stCondLst>
                                  <p:childTnLst>
                                    <p:set>
                                      <p:cBhvr>
                                        <p:cTn id="24" dur="1" fill="hold">
                                          <p:stCondLst>
                                            <p:cond delay="0"/>
                                          </p:stCondLst>
                                        </p:cTn>
                                        <p:tgtEl>
                                          <p:spTgt spid="51"/>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nodeType="afterEffect">
                                  <p:stCondLst>
                                    <p:cond delay="500"/>
                                  </p:stCondLst>
                                  <p:childTnLst>
                                    <p:set>
                                      <p:cBhvr>
                                        <p:cTn id="27" dur="1" fill="hold">
                                          <p:stCondLst>
                                            <p:cond delay="0"/>
                                          </p:stCondLst>
                                        </p:cTn>
                                        <p:tgtEl>
                                          <p:spTgt spid="52"/>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nodeType="afterEffect">
                                  <p:stCondLst>
                                    <p:cond delay="50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ED7BFF-9D2A-49FC-82FB-9AC5768ACAAB}"/>
              </a:ext>
            </a:extLst>
          </p:cNvPr>
          <p:cNvSpPr>
            <a:spLocks noGrp="1"/>
          </p:cNvSpPr>
          <p:nvPr>
            <p:ph type="title"/>
          </p:nvPr>
        </p:nvSpPr>
        <p:spPr/>
        <p:txBody>
          <a:bodyPr/>
          <a:lstStyle/>
          <a:p>
            <a:r>
              <a:rPr lang="es-ES" dirty="0"/>
              <a:t>Agrupamientos Jerárquicos</a:t>
            </a:r>
          </a:p>
        </p:txBody>
      </p:sp>
      <p:sp>
        <p:nvSpPr>
          <p:cNvPr id="4" name="Marcador de pie de página 3">
            <a:extLst>
              <a:ext uri="{FF2B5EF4-FFF2-40B4-BE49-F238E27FC236}">
                <a16:creationId xmlns:a16="http://schemas.microsoft.com/office/drawing/2014/main" id="{DC52E3A5-E822-4A3F-9E9E-C2CE6654820A}"/>
              </a:ext>
            </a:extLst>
          </p:cNvPr>
          <p:cNvSpPr>
            <a:spLocks noGrp="1"/>
          </p:cNvSpPr>
          <p:nvPr>
            <p:ph type="ftr" sz="quarter" idx="11"/>
          </p:nvPr>
        </p:nvSpPr>
        <p:spPr/>
        <p:txBody>
          <a:bodyPr/>
          <a:lstStyle/>
          <a:p>
            <a:r>
              <a:rPr lang="es-ES"/>
              <a:t>Máster en Robótica y Sistemas Inteligentes</a:t>
            </a:r>
            <a:endParaRPr lang="es-ES" dirty="0"/>
          </a:p>
        </p:txBody>
      </p:sp>
      <p:sp>
        <p:nvSpPr>
          <p:cNvPr id="6" name="Marcador de texto 5">
            <a:extLst>
              <a:ext uri="{FF2B5EF4-FFF2-40B4-BE49-F238E27FC236}">
                <a16:creationId xmlns:a16="http://schemas.microsoft.com/office/drawing/2014/main" id="{167AC497-CA1C-4FF5-8716-7A4ABE5BA9A4}"/>
              </a:ext>
            </a:extLst>
          </p:cNvPr>
          <p:cNvSpPr>
            <a:spLocks noGrp="1"/>
          </p:cNvSpPr>
          <p:nvPr>
            <p:ph type="body" sz="quarter" idx="13"/>
          </p:nvPr>
        </p:nvSpPr>
        <p:spPr/>
        <p:txBody>
          <a:bodyPr/>
          <a:lstStyle/>
          <a:p>
            <a:r>
              <a:rPr lang="es-ES" dirty="0"/>
              <a:t>Divisivo: División de clúster</a:t>
            </a:r>
          </a:p>
          <a:p>
            <a:endParaRPr lang="es-ES" dirty="0"/>
          </a:p>
        </p:txBody>
      </p:sp>
      <p:sp>
        <p:nvSpPr>
          <p:cNvPr id="59" name="Marcador de contenido 2">
            <a:extLst>
              <a:ext uri="{FF2B5EF4-FFF2-40B4-BE49-F238E27FC236}">
                <a16:creationId xmlns:a16="http://schemas.microsoft.com/office/drawing/2014/main" id="{69561901-8797-4510-B5EE-9867DBC1960B}"/>
              </a:ext>
            </a:extLst>
          </p:cNvPr>
          <p:cNvSpPr>
            <a:spLocks noGrp="1"/>
          </p:cNvSpPr>
          <p:nvPr>
            <p:ph idx="1"/>
          </p:nvPr>
        </p:nvSpPr>
        <p:spPr>
          <a:xfrm>
            <a:off x="838200" y="1825625"/>
            <a:ext cx="10515600" cy="4351338"/>
          </a:xfrm>
        </p:spPr>
        <p:txBody>
          <a:bodyPr>
            <a:normAutofit/>
          </a:bodyPr>
          <a:lstStyle/>
          <a:p>
            <a:pPr marL="0" indent="0">
              <a:lnSpc>
                <a:spcPct val="80000"/>
              </a:lnSpc>
              <a:buNone/>
            </a:pPr>
            <a:r>
              <a:rPr lang="es-ES" dirty="0"/>
              <a:t>¿Cómo se divide el clúster seleccionado?</a:t>
            </a:r>
          </a:p>
          <a:p>
            <a:pPr marL="0" indent="0">
              <a:lnSpc>
                <a:spcPct val="80000"/>
              </a:lnSpc>
              <a:buNone/>
            </a:pPr>
            <a:endParaRPr lang="es-ES" dirty="0"/>
          </a:p>
          <a:p>
            <a:pPr marL="0" indent="0">
              <a:lnSpc>
                <a:spcPct val="80000"/>
              </a:lnSpc>
              <a:buNone/>
            </a:pPr>
            <a:endParaRPr lang="es-ES" dirty="0"/>
          </a:p>
          <a:p>
            <a:pPr marL="0" indent="0">
              <a:buNone/>
            </a:pPr>
            <a:endParaRPr lang="es-ES" dirty="0"/>
          </a:p>
        </p:txBody>
      </p:sp>
      <mc:AlternateContent xmlns:mc="http://schemas.openxmlformats.org/markup-compatibility/2006" xmlns:a14="http://schemas.microsoft.com/office/drawing/2010/main">
        <mc:Choice Requires="a14">
          <p:sp>
            <p:nvSpPr>
              <p:cNvPr id="12" name="Marcador de contenido 2">
                <a:extLst>
                  <a:ext uri="{FF2B5EF4-FFF2-40B4-BE49-F238E27FC236}">
                    <a16:creationId xmlns:a16="http://schemas.microsoft.com/office/drawing/2014/main" id="{ED5B8915-ABA4-4E46-80B1-66F8665B4893}"/>
                  </a:ext>
                </a:extLst>
              </p:cNvPr>
              <p:cNvSpPr txBox="1">
                <a:spLocks/>
              </p:cNvSpPr>
              <p:nvPr/>
            </p:nvSpPr>
            <p:spPr>
              <a:xfrm>
                <a:off x="838200" y="2561591"/>
                <a:ext cx="10134601" cy="23614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0000"/>
                  </a:lnSpc>
                  <a:buNone/>
                </a:pPr>
                <a:endParaRPr lang="es-ES" dirty="0"/>
              </a:p>
              <a:p>
                <a:pPr marL="0" indent="0">
                  <a:lnSpc>
                    <a:spcPct val="80000"/>
                  </a:lnSpc>
                  <a:buNone/>
                </a:pPr>
                <a:endParaRPr lang="es-ES" i="1" dirty="0">
                  <a:latin typeface="Cambria Math" panose="02040503050406030204" pitchFamily="18" charset="0"/>
                </a:endParaRPr>
              </a:p>
              <a:p>
                <a:pPr marL="0" indent="0">
                  <a:lnSpc>
                    <a:spcPct val="80000"/>
                  </a:lnSpc>
                  <a:buNone/>
                </a:pPr>
                <a14:m>
                  <m:oMathPara xmlns:m="http://schemas.openxmlformats.org/officeDocument/2006/math">
                    <m:oMathParaPr>
                      <m:jc m:val="centerGroup"/>
                    </m:oMathParaPr>
                    <m:oMath xmlns:m="http://schemas.openxmlformats.org/officeDocument/2006/math">
                      <m:r>
                        <a:rPr lang="es-ES" i="1">
                          <a:latin typeface="Cambria Math" panose="02040503050406030204" pitchFamily="18" charset="0"/>
                        </a:rPr>
                        <m:t>{</m:t>
                      </m:r>
                      <m:sSubSup>
                        <m:sSubSupPr>
                          <m:ctrlPr>
                            <a:rPr lang="es-ES" i="1" dirty="0">
                              <a:latin typeface="Cambria Math" panose="02040503050406030204" pitchFamily="18" charset="0"/>
                            </a:rPr>
                          </m:ctrlPr>
                        </m:sSubSupPr>
                        <m:e>
                          <m:r>
                            <a:rPr lang="es-ES" i="1" dirty="0">
                              <a:latin typeface="Cambria Math" panose="02040503050406030204" pitchFamily="18" charset="0"/>
                            </a:rPr>
                            <m:t>𝑆</m:t>
                          </m:r>
                        </m:e>
                        <m:sub>
                          <m:r>
                            <a:rPr lang="es-ES" i="1">
                              <a:latin typeface="Cambria Math" panose="02040503050406030204" pitchFamily="18" charset="0"/>
                            </a:rPr>
                            <m:t>𝐴</m:t>
                          </m:r>
                        </m:sub>
                        <m:sup>
                          <m:r>
                            <a:rPr lang="es-ES" i="1">
                              <a:latin typeface="Cambria Math" panose="02040503050406030204" pitchFamily="18" charset="0"/>
                            </a:rPr>
                            <m:t>∗</m:t>
                          </m:r>
                        </m:sup>
                      </m:sSubSup>
                      <m:r>
                        <a:rPr lang="es-ES" i="1">
                          <a:latin typeface="Cambria Math" panose="02040503050406030204" pitchFamily="18" charset="0"/>
                        </a:rPr>
                        <m:t>,</m:t>
                      </m:r>
                      <m:sSubSup>
                        <m:sSubSupPr>
                          <m:ctrlPr>
                            <a:rPr lang="es-ES" i="1" dirty="0">
                              <a:latin typeface="Cambria Math" panose="02040503050406030204" pitchFamily="18" charset="0"/>
                            </a:rPr>
                          </m:ctrlPr>
                        </m:sSubSupPr>
                        <m:e>
                          <m:r>
                            <a:rPr lang="es-ES" i="1" dirty="0">
                              <a:latin typeface="Cambria Math" panose="02040503050406030204" pitchFamily="18" charset="0"/>
                            </a:rPr>
                            <m:t>𝑆</m:t>
                          </m:r>
                        </m:e>
                        <m:sub>
                          <m:r>
                            <a:rPr lang="es-ES" i="1" dirty="0">
                              <a:latin typeface="Cambria Math" panose="02040503050406030204" pitchFamily="18" charset="0"/>
                            </a:rPr>
                            <m:t>𝐵</m:t>
                          </m:r>
                        </m:sub>
                        <m:sup>
                          <m:r>
                            <a:rPr lang="es-ES" i="1">
                              <a:latin typeface="Cambria Math" panose="02040503050406030204" pitchFamily="18" charset="0"/>
                            </a:rPr>
                            <m:t>∗</m:t>
                          </m:r>
                        </m:sup>
                      </m:sSubSup>
                      <m:r>
                        <a:rPr lang="es-ES" i="1">
                          <a:latin typeface="Cambria Math" panose="02040503050406030204" pitchFamily="18" charset="0"/>
                        </a:rPr>
                        <m:t>}=</m:t>
                      </m:r>
                      <m:func>
                        <m:funcPr>
                          <m:ctrlPr>
                            <a:rPr lang="es-ES" i="1">
                              <a:latin typeface="Cambria Math" panose="02040503050406030204" pitchFamily="18" charset="0"/>
                            </a:rPr>
                          </m:ctrlPr>
                        </m:funcPr>
                        <m:fName>
                          <m:r>
                            <m:rPr>
                              <m:sty m:val="p"/>
                            </m:rPr>
                            <a:rPr lang="es-ES">
                              <a:latin typeface="Cambria Math" panose="02040503050406030204" pitchFamily="18" charset="0"/>
                            </a:rPr>
                            <m:t>arg</m:t>
                          </m:r>
                        </m:fName>
                        <m:e>
                          <m:sSub>
                            <m:sSubPr>
                              <m:ctrlPr>
                                <a:rPr lang="es-ES" i="1">
                                  <a:latin typeface="Cambria Math" panose="02040503050406030204" pitchFamily="18" charset="0"/>
                                </a:rPr>
                              </m:ctrlPr>
                            </m:sSubPr>
                            <m:e>
                              <m:r>
                                <a:rPr lang="es-ES" b="0" i="1" smtClean="0">
                                  <a:latin typeface="Cambria Math" panose="02040503050406030204" pitchFamily="18" charset="0"/>
                                </a:rPr>
                                <m:t> </m:t>
                              </m:r>
                              <m:r>
                                <a:rPr lang="es-ES" i="1">
                                  <a:latin typeface="Cambria Math" panose="02040503050406030204" pitchFamily="18" charset="0"/>
                                </a:rPr>
                                <m:t>𝑚</m:t>
                              </m:r>
                              <m:r>
                                <a:rPr lang="es-ES" b="0" i="1" smtClean="0">
                                  <a:latin typeface="Cambria Math" panose="02040503050406030204" pitchFamily="18" charset="0"/>
                                </a:rPr>
                                <m:t>á</m:t>
                              </m:r>
                              <m:r>
                                <a:rPr lang="es-ES" b="0" i="1" smtClean="0">
                                  <a:latin typeface="Cambria Math" panose="02040503050406030204" pitchFamily="18" charset="0"/>
                                </a:rPr>
                                <m:t>𝑥</m:t>
                              </m:r>
                            </m:e>
                            <m:sub>
                              <m:sSubSup>
                                <m:sSubSupPr>
                                  <m:ctrlPr>
                                    <a:rPr lang="es-ES" i="1" dirty="0">
                                      <a:latin typeface="Cambria Math" panose="02040503050406030204" pitchFamily="18" charset="0"/>
                                    </a:rPr>
                                  </m:ctrlPr>
                                </m:sSubSupPr>
                                <m:e>
                                  <m:r>
                                    <a:rPr lang="es-ES" i="1" dirty="0">
                                      <a:latin typeface="Cambria Math" panose="02040503050406030204" pitchFamily="18" charset="0"/>
                                    </a:rPr>
                                    <m:t>𝑆</m:t>
                                  </m:r>
                                </m:e>
                                <m:sub>
                                  <m:r>
                                    <a:rPr lang="es-ES" i="1">
                                      <a:latin typeface="Cambria Math" panose="02040503050406030204" pitchFamily="18" charset="0"/>
                                    </a:rPr>
                                    <m:t>𝐴</m:t>
                                  </m:r>
                                </m:sub>
                                <m:sup>
                                  <m:r>
                                    <a:rPr lang="es-ES" i="1">
                                      <a:latin typeface="Cambria Math" panose="02040503050406030204" pitchFamily="18" charset="0"/>
                                    </a:rPr>
                                    <m:t> </m:t>
                                  </m:r>
                                </m:sup>
                              </m:sSubSup>
                              <m:r>
                                <a:rPr lang="es-ES" i="1">
                                  <a:latin typeface="Cambria Math" panose="02040503050406030204" pitchFamily="18" charset="0"/>
                                </a:rPr>
                                <m:t>,</m:t>
                              </m:r>
                              <m:sSubSup>
                                <m:sSubSupPr>
                                  <m:ctrlPr>
                                    <a:rPr lang="es-ES" i="1" dirty="0">
                                      <a:latin typeface="Cambria Math" panose="02040503050406030204" pitchFamily="18" charset="0"/>
                                    </a:rPr>
                                  </m:ctrlPr>
                                </m:sSubSupPr>
                                <m:e>
                                  <m:r>
                                    <a:rPr lang="es-ES" i="1" dirty="0">
                                      <a:latin typeface="Cambria Math" panose="02040503050406030204" pitchFamily="18" charset="0"/>
                                    </a:rPr>
                                    <m:t>𝑆</m:t>
                                  </m:r>
                                </m:e>
                                <m:sub>
                                  <m:r>
                                    <a:rPr lang="es-ES" i="1" dirty="0">
                                      <a:latin typeface="Cambria Math" panose="02040503050406030204" pitchFamily="18" charset="0"/>
                                    </a:rPr>
                                    <m:t>𝐵</m:t>
                                  </m:r>
                                  <m:r>
                                    <m:rPr>
                                      <m:nor/>
                                    </m:rPr>
                                    <a:rPr lang="es-ES"/>
                                    <m:t>⊂</m:t>
                                  </m:r>
                                </m:sub>
                                <m:sup>
                                  <m:r>
                                    <a:rPr lang="es-ES" i="1" dirty="0">
                                      <a:latin typeface="Cambria Math" panose="02040503050406030204" pitchFamily="18" charset="0"/>
                                    </a:rPr>
                                    <m:t> </m:t>
                                  </m:r>
                                </m:sup>
                              </m:sSubSup>
                              <m:sSubSup>
                                <m:sSubSupPr>
                                  <m:ctrlPr>
                                    <a:rPr lang="es-ES" i="1" dirty="0">
                                      <a:latin typeface="Cambria Math" panose="02040503050406030204" pitchFamily="18" charset="0"/>
                                    </a:rPr>
                                  </m:ctrlPr>
                                </m:sSubSupPr>
                                <m:e>
                                  <m:r>
                                    <a:rPr lang="es-ES" b="0" i="1" dirty="0" smtClean="0">
                                      <a:latin typeface="Cambria Math" panose="02040503050406030204" pitchFamily="18" charset="0"/>
                                    </a:rPr>
                                    <m:t>   </m:t>
                                  </m:r>
                                  <m:r>
                                    <a:rPr lang="es-ES" i="1" dirty="0">
                                      <a:latin typeface="Cambria Math" panose="02040503050406030204" pitchFamily="18" charset="0"/>
                                    </a:rPr>
                                    <m:t>𝑆</m:t>
                                  </m:r>
                                </m:e>
                                <m:sub>
                                  <m:r>
                                    <a:rPr lang="es-ES" b="0" i="1" dirty="0" smtClean="0">
                                      <a:latin typeface="Cambria Math" panose="02040503050406030204" pitchFamily="18" charset="0"/>
                                    </a:rPr>
                                    <m:t>𝐾</m:t>
                                  </m:r>
                                </m:sub>
                                <m:sup>
                                  <m:r>
                                    <a:rPr lang="es-ES" i="1">
                                      <a:latin typeface="Cambria Math" panose="02040503050406030204" pitchFamily="18" charset="0"/>
                                    </a:rPr>
                                    <m:t> </m:t>
                                  </m:r>
                                </m:sup>
                              </m:sSubSup>
                            </m:sub>
                          </m:sSub>
                          <m:r>
                            <a:rPr lang="es-ES" i="1">
                              <a:latin typeface="Cambria Math" panose="02040503050406030204" pitchFamily="18" charset="0"/>
                            </a:rPr>
                            <m:t> </m:t>
                          </m:r>
                          <m:r>
                            <a:rPr lang="es-ES" b="0" i="1" smtClean="0">
                              <a:latin typeface="Cambria Math" panose="02040503050406030204" pitchFamily="18" charset="0"/>
                            </a:rPr>
                            <m:t>𝑠𝑒𝑝</m:t>
                          </m:r>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𝑠</m:t>
                              </m:r>
                            </m:e>
                            <m:sub>
                              <m:r>
                                <a:rPr lang="es-ES" i="1">
                                  <a:latin typeface="Cambria Math" panose="02040503050406030204" pitchFamily="18" charset="0"/>
                                </a:rPr>
                                <m:t>𝐴</m:t>
                              </m:r>
                            </m:sub>
                          </m:sSub>
                          <m:r>
                            <a:rPr lang="es-ES" i="1">
                              <a:latin typeface="Cambria Math" panose="02040503050406030204" pitchFamily="18" charset="0"/>
                            </a:rPr>
                            <m:t>, </m:t>
                          </m:r>
                          <m:sSub>
                            <m:sSubPr>
                              <m:ctrlPr>
                                <a:rPr lang="es-ES" i="1">
                                  <a:latin typeface="Cambria Math" panose="02040503050406030204" pitchFamily="18" charset="0"/>
                                </a:rPr>
                              </m:ctrlPr>
                            </m:sSubPr>
                            <m:e>
                              <m:r>
                                <a:rPr lang="es-ES" i="1">
                                  <a:latin typeface="Cambria Math" panose="02040503050406030204" pitchFamily="18" charset="0"/>
                                </a:rPr>
                                <m:t>𝑠</m:t>
                              </m:r>
                            </m:e>
                            <m:sub>
                              <m:r>
                                <a:rPr lang="es-ES" i="1">
                                  <a:latin typeface="Cambria Math" panose="02040503050406030204" pitchFamily="18" charset="0"/>
                                </a:rPr>
                                <m:t>𝐵</m:t>
                              </m:r>
                            </m:sub>
                          </m:sSub>
                          <m:r>
                            <a:rPr lang="es-ES" i="1">
                              <a:latin typeface="Cambria Math" panose="02040503050406030204" pitchFamily="18" charset="0"/>
                            </a:rPr>
                            <m:t>)</m:t>
                          </m:r>
                        </m:e>
                      </m:func>
                    </m:oMath>
                  </m:oMathPara>
                </a14:m>
                <a:endParaRPr lang="es-ES" dirty="0"/>
              </a:p>
              <a:p>
                <a:pPr marL="0" indent="0">
                  <a:lnSpc>
                    <a:spcPct val="80000"/>
                  </a:lnSpc>
                  <a:buNone/>
                </a:pPr>
                <a:endParaRPr lang="es-ES" dirty="0"/>
              </a:p>
              <a:p>
                <a:pPr marL="0" indent="0">
                  <a:lnSpc>
                    <a:spcPct val="80000"/>
                  </a:lnSpc>
                  <a:buNone/>
                </a:pPr>
                <a:endParaRPr lang="es-ES" dirty="0"/>
              </a:p>
              <a:p>
                <a:pPr marL="0" indent="0">
                  <a:lnSpc>
                    <a:spcPct val="80000"/>
                  </a:lnSpc>
                  <a:buNone/>
                </a:pPr>
                <a:endParaRPr lang="es-ES" dirty="0"/>
              </a:p>
              <a:p>
                <a:pPr marL="0" indent="0">
                  <a:lnSpc>
                    <a:spcPct val="80000"/>
                  </a:lnSpc>
                  <a:buNone/>
                </a:pPr>
                <a:endParaRPr lang="es-ES" dirty="0"/>
              </a:p>
              <a:p>
                <a:pPr marL="0" indent="0">
                  <a:lnSpc>
                    <a:spcPct val="80000"/>
                  </a:lnSpc>
                  <a:buNone/>
                </a:pPr>
                <a:endParaRPr lang="es-ES" dirty="0"/>
              </a:p>
              <a:p>
                <a:pPr marL="0" indent="0">
                  <a:lnSpc>
                    <a:spcPct val="80000"/>
                  </a:lnSpc>
                  <a:buFont typeface="Arial" panose="020B0604020202020204" pitchFamily="34" charset="0"/>
                  <a:buNone/>
                </a:pPr>
                <a:endParaRPr lang="es-ES" dirty="0"/>
              </a:p>
              <a:p>
                <a:pPr marL="0" indent="0">
                  <a:lnSpc>
                    <a:spcPct val="80000"/>
                  </a:lnSpc>
                  <a:buFont typeface="Arial" panose="020B0604020202020204" pitchFamily="34" charset="0"/>
                  <a:buNone/>
                </a:pPr>
                <a:endParaRPr lang="es-ES" dirty="0"/>
              </a:p>
              <a:p>
                <a:pPr marL="0" indent="0">
                  <a:buFont typeface="Arial" panose="020B0604020202020204" pitchFamily="34" charset="0"/>
                  <a:buNone/>
                </a:pPr>
                <a:endParaRPr lang="es-ES" dirty="0"/>
              </a:p>
            </p:txBody>
          </p:sp>
        </mc:Choice>
        <mc:Fallback xmlns="">
          <p:sp>
            <p:nvSpPr>
              <p:cNvPr id="12" name="Marcador de contenido 2">
                <a:extLst>
                  <a:ext uri="{FF2B5EF4-FFF2-40B4-BE49-F238E27FC236}">
                    <a16:creationId xmlns:a16="http://schemas.microsoft.com/office/drawing/2014/main" id="{ED5B8915-ABA4-4E46-80B1-66F8665B4893}"/>
                  </a:ext>
                </a:extLst>
              </p:cNvPr>
              <p:cNvSpPr txBox="1">
                <a:spLocks noRot="1" noChangeAspect="1" noMove="1" noResize="1" noEditPoints="1" noAdjustHandles="1" noChangeArrowheads="1" noChangeShapeType="1" noTextEdit="1"/>
              </p:cNvSpPr>
              <p:nvPr/>
            </p:nvSpPr>
            <p:spPr>
              <a:xfrm>
                <a:off x="838200" y="2561591"/>
                <a:ext cx="10134601" cy="2361473"/>
              </a:xfrm>
              <a:prstGeom prst="rect">
                <a:avLst/>
              </a:prstGeom>
              <a:blipFill>
                <a:blip r:embed="rId2"/>
                <a:stretch>
                  <a:fillRect/>
                </a:stretch>
              </a:blipFill>
            </p:spPr>
            <p:txBody>
              <a:bodyPr/>
              <a:lstStyle/>
              <a:p>
                <a:r>
                  <a:rPr lang="es-ES">
                    <a:noFill/>
                  </a:rPr>
                  <a:t> </a:t>
                </a:r>
              </a:p>
            </p:txBody>
          </p:sp>
        </mc:Fallback>
      </mc:AlternateContent>
      <p:sp>
        <p:nvSpPr>
          <p:cNvPr id="3" name="Marcador de número de diapositiva 2">
            <a:extLst>
              <a:ext uri="{FF2B5EF4-FFF2-40B4-BE49-F238E27FC236}">
                <a16:creationId xmlns:a16="http://schemas.microsoft.com/office/drawing/2014/main" id="{C23CE8DC-2445-4900-8DCA-48E3476901F4}"/>
              </a:ext>
            </a:extLst>
          </p:cNvPr>
          <p:cNvSpPr>
            <a:spLocks noGrp="1"/>
          </p:cNvSpPr>
          <p:nvPr>
            <p:ph type="sldNum" sz="quarter" idx="12"/>
          </p:nvPr>
        </p:nvSpPr>
        <p:spPr/>
        <p:txBody>
          <a:bodyPr/>
          <a:lstStyle/>
          <a:p>
            <a:fld id="{7C51361C-AF87-194C-B798-ECB5840BEEDE}" type="slidenum">
              <a:rPr lang="es-ES" smtClean="0"/>
              <a:pPr/>
              <a:t>56</a:t>
            </a:fld>
            <a:r>
              <a:rPr lang="es-ES"/>
              <a:t> de XX</a:t>
            </a:r>
            <a:endParaRPr lang="es-ES" dirty="0"/>
          </a:p>
        </p:txBody>
      </p:sp>
    </p:spTree>
    <p:extLst>
      <p:ext uri="{BB962C8B-B14F-4D97-AF65-F5344CB8AC3E}">
        <p14:creationId xmlns:p14="http://schemas.microsoft.com/office/powerpoint/2010/main" val="28085221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ED7BFF-9D2A-49FC-82FB-9AC5768ACAAB}"/>
              </a:ext>
            </a:extLst>
          </p:cNvPr>
          <p:cNvSpPr>
            <a:spLocks noGrp="1"/>
          </p:cNvSpPr>
          <p:nvPr>
            <p:ph type="title"/>
          </p:nvPr>
        </p:nvSpPr>
        <p:spPr/>
        <p:txBody>
          <a:bodyPr/>
          <a:lstStyle/>
          <a:p>
            <a:r>
              <a:rPr lang="es-ES" dirty="0"/>
              <a:t>Agrupamientos Jerárquicos</a:t>
            </a:r>
          </a:p>
        </p:txBody>
      </p:sp>
      <p:sp>
        <p:nvSpPr>
          <p:cNvPr id="4" name="Marcador de pie de página 3">
            <a:extLst>
              <a:ext uri="{FF2B5EF4-FFF2-40B4-BE49-F238E27FC236}">
                <a16:creationId xmlns:a16="http://schemas.microsoft.com/office/drawing/2014/main" id="{DC52E3A5-E822-4A3F-9E9E-C2CE6654820A}"/>
              </a:ext>
            </a:extLst>
          </p:cNvPr>
          <p:cNvSpPr>
            <a:spLocks noGrp="1"/>
          </p:cNvSpPr>
          <p:nvPr>
            <p:ph type="ftr" sz="quarter" idx="11"/>
          </p:nvPr>
        </p:nvSpPr>
        <p:spPr/>
        <p:txBody>
          <a:bodyPr/>
          <a:lstStyle/>
          <a:p>
            <a:r>
              <a:rPr lang="es-ES"/>
              <a:t>Máster en Robótica y Sistemas Inteligentes</a:t>
            </a:r>
            <a:endParaRPr lang="es-ES" dirty="0"/>
          </a:p>
        </p:txBody>
      </p:sp>
      <p:sp>
        <p:nvSpPr>
          <p:cNvPr id="6" name="Marcador de texto 5">
            <a:extLst>
              <a:ext uri="{FF2B5EF4-FFF2-40B4-BE49-F238E27FC236}">
                <a16:creationId xmlns:a16="http://schemas.microsoft.com/office/drawing/2014/main" id="{167AC497-CA1C-4FF5-8716-7A4ABE5BA9A4}"/>
              </a:ext>
            </a:extLst>
          </p:cNvPr>
          <p:cNvSpPr>
            <a:spLocks noGrp="1"/>
          </p:cNvSpPr>
          <p:nvPr>
            <p:ph type="body" sz="quarter" idx="13"/>
          </p:nvPr>
        </p:nvSpPr>
        <p:spPr/>
        <p:txBody>
          <a:bodyPr/>
          <a:lstStyle/>
          <a:p>
            <a:r>
              <a:rPr lang="es-ES" dirty="0"/>
              <a:t>Ventajas Divisivo</a:t>
            </a:r>
          </a:p>
          <a:p>
            <a:endParaRPr lang="es-ES" dirty="0"/>
          </a:p>
        </p:txBody>
      </p:sp>
      <p:sp>
        <p:nvSpPr>
          <p:cNvPr id="59" name="Marcador de contenido 2">
            <a:extLst>
              <a:ext uri="{FF2B5EF4-FFF2-40B4-BE49-F238E27FC236}">
                <a16:creationId xmlns:a16="http://schemas.microsoft.com/office/drawing/2014/main" id="{69561901-8797-4510-B5EE-9867DBC1960B}"/>
              </a:ext>
            </a:extLst>
          </p:cNvPr>
          <p:cNvSpPr>
            <a:spLocks noGrp="1"/>
          </p:cNvSpPr>
          <p:nvPr>
            <p:ph idx="1"/>
          </p:nvPr>
        </p:nvSpPr>
        <p:spPr>
          <a:xfrm>
            <a:off x="838200" y="1825625"/>
            <a:ext cx="10515600" cy="4351338"/>
          </a:xfrm>
        </p:spPr>
        <p:txBody>
          <a:bodyPr>
            <a:normAutofit/>
          </a:bodyPr>
          <a:lstStyle/>
          <a:p>
            <a:pPr marL="0" indent="0">
              <a:lnSpc>
                <a:spcPct val="80000"/>
              </a:lnSpc>
              <a:buNone/>
            </a:pPr>
            <a:r>
              <a:rPr lang="es-ES" dirty="0"/>
              <a:t>Ventajas de los agrupamientos Divisivos:</a:t>
            </a:r>
          </a:p>
          <a:p>
            <a:pPr marL="0" indent="0">
              <a:lnSpc>
                <a:spcPct val="80000"/>
              </a:lnSpc>
              <a:buNone/>
            </a:pPr>
            <a:endParaRPr lang="es-ES" dirty="0"/>
          </a:p>
          <a:p>
            <a:pPr>
              <a:lnSpc>
                <a:spcPct val="80000"/>
              </a:lnSpc>
              <a:buFontTx/>
              <a:buChar char="-"/>
            </a:pPr>
            <a:r>
              <a:rPr lang="es-ES" dirty="0"/>
              <a:t>Es muy intuitivo.</a:t>
            </a:r>
          </a:p>
          <a:p>
            <a:pPr>
              <a:lnSpc>
                <a:spcPct val="80000"/>
              </a:lnSpc>
              <a:buFontTx/>
              <a:buChar char="-"/>
            </a:pPr>
            <a:r>
              <a:rPr lang="es-ES" dirty="0"/>
              <a:t>Permite clúster de diferentes tamaños. </a:t>
            </a:r>
          </a:p>
          <a:p>
            <a:pPr>
              <a:lnSpc>
                <a:spcPct val="80000"/>
              </a:lnSpc>
              <a:buFontTx/>
              <a:buChar char="-"/>
            </a:pPr>
            <a:r>
              <a:rPr lang="es-ES" dirty="0"/>
              <a:t>Diferentes criterios.</a:t>
            </a:r>
          </a:p>
          <a:p>
            <a:pPr>
              <a:lnSpc>
                <a:spcPct val="80000"/>
              </a:lnSpc>
              <a:buFontTx/>
              <a:buChar char="-"/>
            </a:pPr>
            <a:r>
              <a:rPr lang="es-ES" dirty="0"/>
              <a:t>Permite aplicar diferentes medidas de distancia.</a:t>
            </a:r>
          </a:p>
          <a:p>
            <a:pPr>
              <a:lnSpc>
                <a:spcPct val="80000"/>
              </a:lnSpc>
              <a:buFontTx/>
              <a:buChar char="-"/>
            </a:pPr>
            <a:r>
              <a:rPr lang="es-ES" dirty="0"/>
              <a:t>Se recomienda cuando el número de elementos es menor a 10.000 elementos.</a:t>
            </a:r>
          </a:p>
          <a:p>
            <a:pPr marL="0" indent="0">
              <a:lnSpc>
                <a:spcPct val="80000"/>
              </a:lnSpc>
              <a:buNone/>
            </a:pPr>
            <a:endParaRPr lang="es-ES" dirty="0"/>
          </a:p>
          <a:p>
            <a:pPr marL="0" indent="0">
              <a:lnSpc>
                <a:spcPct val="80000"/>
              </a:lnSpc>
              <a:buNone/>
            </a:pPr>
            <a:endParaRPr lang="es-ES" dirty="0"/>
          </a:p>
          <a:p>
            <a:pPr marL="0" indent="0">
              <a:buNone/>
            </a:pPr>
            <a:endParaRPr lang="es-ES" dirty="0"/>
          </a:p>
        </p:txBody>
      </p:sp>
      <p:sp>
        <p:nvSpPr>
          <p:cNvPr id="7" name="Marcador de número de diapositiva 6">
            <a:extLst>
              <a:ext uri="{FF2B5EF4-FFF2-40B4-BE49-F238E27FC236}">
                <a16:creationId xmlns:a16="http://schemas.microsoft.com/office/drawing/2014/main" id="{905A2EA2-AA2F-439F-9840-E386E2607731}"/>
              </a:ext>
            </a:extLst>
          </p:cNvPr>
          <p:cNvSpPr>
            <a:spLocks noGrp="1"/>
          </p:cNvSpPr>
          <p:nvPr>
            <p:ph type="sldNum" sz="quarter" idx="12"/>
          </p:nvPr>
        </p:nvSpPr>
        <p:spPr/>
        <p:txBody>
          <a:bodyPr/>
          <a:lstStyle/>
          <a:p>
            <a:fld id="{7C51361C-AF87-194C-B798-ECB5840BEEDE}" type="slidenum">
              <a:rPr lang="es-ES" smtClean="0"/>
              <a:pPr/>
              <a:t>57</a:t>
            </a:fld>
            <a:r>
              <a:rPr lang="es-ES"/>
              <a:t> de XX</a:t>
            </a:r>
            <a:endParaRPr lang="es-ES" dirty="0"/>
          </a:p>
        </p:txBody>
      </p:sp>
    </p:spTree>
    <p:extLst>
      <p:ext uri="{BB962C8B-B14F-4D97-AF65-F5344CB8AC3E}">
        <p14:creationId xmlns:p14="http://schemas.microsoft.com/office/powerpoint/2010/main" val="37000214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ED7BFF-9D2A-49FC-82FB-9AC5768ACAAB}"/>
              </a:ext>
            </a:extLst>
          </p:cNvPr>
          <p:cNvSpPr>
            <a:spLocks noGrp="1"/>
          </p:cNvSpPr>
          <p:nvPr>
            <p:ph type="title"/>
          </p:nvPr>
        </p:nvSpPr>
        <p:spPr/>
        <p:txBody>
          <a:bodyPr/>
          <a:lstStyle/>
          <a:p>
            <a:r>
              <a:rPr lang="es-ES" dirty="0"/>
              <a:t>Agrupamientos Jerárquicos</a:t>
            </a:r>
          </a:p>
        </p:txBody>
      </p:sp>
      <p:sp>
        <p:nvSpPr>
          <p:cNvPr id="4" name="Marcador de pie de página 3">
            <a:extLst>
              <a:ext uri="{FF2B5EF4-FFF2-40B4-BE49-F238E27FC236}">
                <a16:creationId xmlns:a16="http://schemas.microsoft.com/office/drawing/2014/main" id="{DC52E3A5-E822-4A3F-9E9E-C2CE6654820A}"/>
              </a:ext>
            </a:extLst>
          </p:cNvPr>
          <p:cNvSpPr>
            <a:spLocks noGrp="1"/>
          </p:cNvSpPr>
          <p:nvPr>
            <p:ph type="ftr" sz="quarter" idx="11"/>
          </p:nvPr>
        </p:nvSpPr>
        <p:spPr/>
        <p:txBody>
          <a:bodyPr/>
          <a:lstStyle/>
          <a:p>
            <a:r>
              <a:rPr lang="es-ES"/>
              <a:t>Máster en Robótica y Sistemas Inteligentes</a:t>
            </a:r>
            <a:endParaRPr lang="es-ES" dirty="0"/>
          </a:p>
        </p:txBody>
      </p:sp>
      <p:sp>
        <p:nvSpPr>
          <p:cNvPr id="6" name="Marcador de texto 5">
            <a:extLst>
              <a:ext uri="{FF2B5EF4-FFF2-40B4-BE49-F238E27FC236}">
                <a16:creationId xmlns:a16="http://schemas.microsoft.com/office/drawing/2014/main" id="{167AC497-CA1C-4FF5-8716-7A4ABE5BA9A4}"/>
              </a:ext>
            </a:extLst>
          </p:cNvPr>
          <p:cNvSpPr>
            <a:spLocks noGrp="1"/>
          </p:cNvSpPr>
          <p:nvPr>
            <p:ph type="body" sz="quarter" idx="13"/>
          </p:nvPr>
        </p:nvSpPr>
        <p:spPr/>
        <p:txBody>
          <a:bodyPr/>
          <a:lstStyle/>
          <a:p>
            <a:r>
              <a:rPr lang="es-ES" dirty="0"/>
              <a:t>Desventajas Divisivo</a:t>
            </a:r>
          </a:p>
          <a:p>
            <a:endParaRPr lang="es-ES" dirty="0"/>
          </a:p>
        </p:txBody>
      </p:sp>
      <p:sp>
        <p:nvSpPr>
          <p:cNvPr id="59" name="Marcador de contenido 2">
            <a:extLst>
              <a:ext uri="{FF2B5EF4-FFF2-40B4-BE49-F238E27FC236}">
                <a16:creationId xmlns:a16="http://schemas.microsoft.com/office/drawing/2014/main" id="{69561901-8797-4510-B5EE-9867DBC1960B}"/>
              </a:ext>
            </a:extLst>
          </p:cNvPr>
          <p:cNvSpPr>
            <a:spLocks noGrp="1"/>
          </p:cNvSpPr>
          <p:nvPr>
            <p:ph idx="1"/>
          </p:nvPr>
        </p:nvSpPr>
        <p:spPr>
          <a:xfrm>
            <a:off x="838200" y="1825625"/>
            <a:ext cx="10515600" cy="4351338"/>
          </a:xfrm>
        </p:spPr>
        <p:txBody>
          <a:bodyPr>
            <a:normAutofit/>
          </a:bodyPr>
          <a:lstStyle/>
          <a:p>
            <a:pPr marL="0" indent="0">
              <a:lnSpc>
                <a:spcPct val="80000"/>
              </a:lnSpc>
              <a:buNone/>
            </a:pPr>
            <a:r>
              <a:rPr lang="es-ES" dirty="0"/>
              <a:t>Desventajas de los agrupamientos Divisivos:</a:t>
            </a:r>
          </a:p>
          <a:p>
            <a:pPr marL="0" indent="0">
              <a:lnSpc>
                <a:spcPct val="80000"/>
              </a:lnSpc>
              <a:buNone/>
            </a:pPr>
            <a:endParaRPr lang="es-ES" dirty="0"/>
          </a:p>
          <a:p>
            <a:pPr>
              <a:lnSpc>
                <a:spcPct val="80000"/>
              </a:lnSpc>
              <a:buFontTx/>
              <a:buChar char="-"/>
            </a:pPr>
            <a:r>
              <a:rPr lang="es-ES" dirty="0"/>
              <a:t>Más Lento.</a:t>
            </a:r>
          </a:p>
          <a:p>
            <a:pPr>
              <a:lnSpc>
                <a:spcPct val="80000"/>
              </a:lnSpc>
              <a:buFontTx/>
              <a:buChar char="-"/>
            </a:pPr>
            <a:endParaRPr lang="es-ES" dirty="0"/>
          </a:p>
          <a:p>
            <a:pPr>
              <a:lnSpc>
                <a:spcPct val="80000"/>
              </a:lnSpc>
              <a:buFontTx/>
              <a:buChar char="-"/>
            </a:pPr>
            <a:r>
              <a:rPr lang="es-ES" dirty="0"/>
              <a:t>Presenta problemas con clústeres de diferentes densidades.</a:t>
            </a:r>
          </a:p>
          <a:p>
            <a:pPr>
              <a:lnSpc>
                <a:spcPct val="80000"/>
              </a:lnSpc>
              <a:buFontTx/>
              <a:buChar char="-"/>
            </a:pPr>
            <a:endParaRPr lang="es-ES" dirty="0"/>
          </a:p>
          <a:p>
            <a:pPr>
              <a:lnSpc>
                <a:spcPct val="80000"/>
              </a:lnSpc>
              <a:buFontTx/>
              <a:buChar char="-"/>
            </a:pPr>
            <a:r>
              <a:rPr lang="es-ES" dirty="0"/>
              <a:t>Dos decisiones de división.</a:t>
            </a:r>
          </a:p>
          <a:p>
            <a:pPr>
              <a:lnSpc>
                <a:spcPct val="80000"/>
              </a:lnSpc>
              <a:buFontTx/>
              <a:buChar char="-"/>
            </a:pPr>
            <a:endParaRPr lang="es-ES" dirty="0"/>
          </a:p>
          <a:p>
            <a:pPr marL="0" indent="0">
              <a:lnSpc>
                <a:spcPct val="80000"/>
              </a:lnSpc>
              <a:buNone/>
            </a:pPr>
            <a:endParaRPr lang="es-ES" dirty="0"/>
          </a:p>
          <a:p>
            <a:pPr marL="0" indent="0">
              <a:lnSpc>
                <a:spcPct val="80000"/>
              </a:lnSpc>
              <a:buNone/>
            </a:pPr>
            <a:endParaRPr lang="es-ES" dirty="0"/>
          </a:p>
          <a:p>
            <a:pPr marL="0" indent="0">
              <a:buNone/>
            </a:pPr>
            <a:endParaRPr lang="es-ES" dirty="0"/>
          </a:p>
        </p:txBody>
      </p:sp>
      <p:sp>
        <p:nvSpPr>
          <p:cNvPr id="8" name="Marcador de número de diapositiva 7">
            <a:extLst>
              <a:ext uri="{FF2B5EF4-FFF2-40B4-BE49-F238E27FC236}">
                <a16:creationId xmlns:a16="http://schemas.microsoft.com/office/drawing/2014/main" id="{6B0D1ECC-B1E6-469A-952A-7E19B5839F82}"/>
              </a:ext>
            </a:extLst>
          </p:cNvPr>
          <p:cNvSpPr>
            <a:spLocks noGrp="1"/>
          </p:cNvSpPr>
          <p:nvPr>
            <p:ph type="sldNum" sz="quarter" idx="12"/>
          </p:nvPr>
        </p:nvSpPr>
        <p:spPr/>
        <p:txBody>
          <a:bodyPr/>
          <a:lstStyle/>
          <a:p>
            <a:fld id="{7C51361C-AF87-194C-B798-ECB5840BEEDE}" type="slidenum">
              <a:rPr lang="es-ES" smtClean="0"/>
              <a:pPr/>
              <a:t>58</a:t>
            </a:fld>
            <a:r>
              <a:rPr lang="es-ES" dirty="0"/>
              <a:t> de XX</a:t>
            </a:r>
          </a:p>
        </p:txBody>
      </p:sp>
    </p:spTree>
    <p:extLst>
      <p:ext uri="{BB962C8B-B14F-4D97-AF65-F5344CB8AC3E}">
        <p14:creationId xmlns:p14="http://schemas.microsoft.com/office/powerpoint/2010/main" val="18345286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FD23B1-8B52-4787-A6F3-1CCCEF473CC1}"/>
              </a:ext>
            </a:extLst>
          </p:cNvPr>
          <p:cNvSpPr>
            <a:spLocks noGrp="1"/>
          </p:cNvSpPr>
          <p:nvPr>
            <p:ph type="title"/>
          </p:nvPr>
        </p:nvSpPr>
        <p:spPr/>
        <p:txBody>
          <a:bodyPr/>
          <a:lstStyle/>
          <a:p>
            <a:r>
              <a:rPr lang="es-ES" dirty="0"/>
              <a:t>Agrupamientos Probabilísticos</a:t>
            </a:r>
          </a:p>
        </p:txBody>
      </p:sp>
      <p:sp>
        <p:nvSpPr>
          <p:cNvPr id="3" name="Marcador de contenido 2">
            <a:extLst>
              <a:ext uri="{FF2B5EF4-FFF2-40B4-BE49-F238E27FC236}">
                <a16:creationId xmlns:a16="http://schemas.microsoft.com/office/drawing/2014/main" id="{F0F8E628-D2D6-4C91-BA2A-7CE7CAEE408D}"/>
              </a:ext>
            </a:extLst>
          </p:cNvPr>
          <p:cNvSpPr>
            <a:spLocks noGrp="1"/>
          </p:cNvSpPr>
          <p:nvPr>
            <p:ph idx="1"/>
          </p:nvPr>
        </p:nvSpPr>
        <p:spPr/>
        <p:txBody>
          <a:bodyPr/>
          <a:lstStyle/>
          <a:p>
            <a:pPr marL="0" indent="0">
              <a:buNone/>
            </a:pPr>
            <a:endParaRPr lang="es-ES" dirty="0"/>
          </a:p>
          <a:p>
            <a:pPr marL="0" indent="0">
              <a:buNone/>
            </a:pPr>
            <a:endParaRPr lang="es-ES" dirty="0"/>
          </a:p>
        </p:txBody>
      </p:sp>
      <p:sp>
        <p:nvSpPr>
          <p:cNvPr id="4" name="Marcador de pie de página 3">
            <a:extLst>
              <a:ext uri="{FF2B5EF4-FFF2-40B4-BE49-F238E27FC236}">
                <a16:creationId xmlns:a16="http://schemas.microsoft.com/office/drawing/2014/main" id="{61AB9386-DF46-4219-A599-7F60C63A61B0}"/>
              </a:ext>
            </a:extLst>
          </p:cNvPr>
          <p:cNvSpPr>
            <a:spLocks noGrp="1"/>
          </p:cNvSpPr>
          <p:nvPr>
            <p:ph type="ftr" sz="quarter" idx="11"/>
          </p:nvPr>
        </p:nvSpPr>
        <p:spPr/>
        <p:txBody>
          <a:bodyPr/>
          <a:lstStyle/>
          <a:p>
            <a:r>
              <a:rPr lang="es-ES"/>
              <a:t>Máster en Robótica y Sistemas Inteligentes</a:t>
            </a:r>
            <a:endParaRPr lang="es-ES" dirty="0"/>
          </a:p>
        </p:txBody>
      </p:sp>
      <p:sp>
        <p:nvSpPr>
          <p:cNvPr id="5" name="Marcador de número de diapositiva 4">
            <a:extLst>
              <a:ext uri="{FF2B5EF4-FFF2-40B4-BE49-F238E27FC236}">
                <a16:creationId xmlns:a16="http://schemas.microsoft.com/office/drawing/2014/main" id="{E4744A52-C644-4810-960B-AA3E58D2E021}"/>
              </a:ext>
            </a:extLst>
          </p:cNvPr>
          <p:cNvSpPr>
            <a:spLocks noGrp="1"/>
          </p:cNvSpPr>
          <p:nvPr>
            <p:ph type="sldNum" sz="quarter" idx="12"/>
          </p:nvPr>
        </p:nvSpPr>
        <p:spPr/>
        <p:txBody>
          <a:bodyPr/>
          <a:lstStyle/>
          <a:p>
            <a:fld id="{7C51361C-AF87-194C-B798-ECB5840BEEDE}" type="slidenum">
              <a:rPr lang="es-ES" smtClean="0"/>
              <a:pPr/>
              <a:t>59</a:t>
            </a:fld>
            <a:r>
              <a:rPr lang="es-ES"/>
              <a:t> de XX</a:t>
            </a:r>
            <a:endParaRPr lang="es-ES" dirty="0"/>
          </a:p>
        </p:txBody>
      </p:sp>
      <p:sp>
        <p:nvSpPr>
          <p:cNvPr id="6" name="Marcador de texto 5">
            <a:extLst>
              <a:ext uri="{FF2B5EF4-FFF2-40B4-BE49-F238E27FC236}">
                <a16:creationId xmlns:a16="http://schemas.microsoft.com/office/drawing/2014/main" id="{6C9C27D3-6247-4E9F-9436-160E1CE75292}"/>
              </a:ext>
            </a:extLst>
          </p:cNvPr>
          <p:cNvSpPr>
            <a:spLocks noGrp="1"/>
          </p:cNvSpPr>
          <p:nvPr>
            <p:ph type="body" sz="quarter" idx="13"/>
          </p:nvPr>
        </p:nvSpPr>
        <p:spPr/>
        <p:txBody>
          <a:bodyPr/>
          <a:lstStyle/>
          <a:p>
            <a:r>
              <a:rPr lang="es-ES" dirty="0"/>
              <a:t>Introducción</a:t>
            </a:r>
          </a:p>
          <a:p>
            <a:endParaRPr lang="es-ES" dirty="0"/>
          </a:p>
        </p:txBody>
      </p:sp>
      <p:sp>
        <p:nvSpPr>
          <p:cNvPr id="8" name="Rectángulo 7">
            <a:extLst>
              <a:ext uri="{FF2B5EF4-FFF2-40B4-BE49-F238E27FC236}">
                <a16:creationId xmlns:a16="http://schemas.microsoft.com/office/drawing/2014/main" id="{860C8A56-41EB-4E80-AB53-876FA7F4C9A3}"/>
              </a:ext>
            </a:extLst>
          </p:cNvPr>
          <p:cNvSpPr/>
          <p:nvPr/>
        </p:nvSpPr>
        <p:spPr>
          <a:xfrm>
            <a:off x="838200" y="1430164"/>
            <a:ext cx="10515600" cy="3539430"/>
          </a:xfrm>
          <a:prstGeom prst="rect">
            <a:avLst/>
          </a:prstGeom>
        </p:spPr>
        <p:txBody>
          <a:bodyPr wrap="square">
            <a:spAutoFit/>
          </a:bodyPr>
          <a:lstStyle/>
          <a:p>
            <a:pPr algn="just"/>
            <a:endParaRPr lang="es-ES" sz="2800" dirty="0">
              <a:latin typeface="Helvetica" pitchFamily="2" charset="0"/>
            </a:endParaRPr>
          </a:p>
          <a:p>
            <a:pPr algn="just"/>
            <a:endParaRPr lang="es-ES" sz="2800" dirty="0">
              <a:latin typeface="Helvetica" pitchFamily="2" charset="0"/>
            </a:endParaRPr>
          </a:p>
          <a:p>
            <a:pPr algn="just"/>
            <a:endParaRPr lang="es-ES" sz="2800" dirty="0">
              <a:latin typeface="Helvetica" pitchFamily="2" charset="0"/>
            </a:endParaRPr>
          </a:p>
          <a:p>
            <a:pPr algn="just"/>
            <a:r>
              <a:rPr lang="es-ES" sz="2800" dirty="0">
                <a:latin typeface="Helvetica" pitchFamily="2" charset="0"/>
              </a:rPr>
              <a:t>El objetivo final del algoritmo es determinar para cada uno de los datos que componen el </a:t>
            </a:r>
            <a:r>
              <a:rPr lang="es-ES" sz="2800" dirty="0" err="1">
                <a:latin typeface="Helvetica" pitchFamily="2" charset="0"/>
              </a:rPr>
              <a:t>dataset</a:t>
            </a:r>
            <a:r>
              <a:rPr lang="es-ES" sz="2800" dirty="0">
                <a:latin typeface="Helvetica" pitchFamily="2" charset="0"/>
              </a:rPr>
              <a:t> la probabilidad que tienen de pertenecer a cada uno de las componentes establecidas.</a:t>
            </a:r>
          </a:p>
          <a:p>
            <a:endParaRPr lang="es-ES" sz="2800" dirty="0">
              <a:latin typeface="Helvetica" pitchFamily="2" charset="0"/>
            </a:endParaRPr>
          </a:p>
          <a:p>
            <a:endParaRPr lang="es-ES" sz="2800" dirty="0">
              <a:latin typeface="Helvetica" pitchFamily="2" charset="0"/>
            </a:endParaRPr>
          </a:p>
        </p:txBody>
      </p:sp>
    </p:spTree>
    <p:extLst>
      <p:ext uri="{BB962C8B-B14F-4D97-AF65-F5344CB8AC3E}">
        <p14:creationId xmlns:p14="http://schemas.microsoft.com/office/powerpoint/2010/main" val="3858108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A85462-290A-4C51-8D69-B9B5B3960E30}"/>
              </a:ext>
            </a:extLst>
          </p:cNvPr>
          <p:cNvSpPr>
            <a:spLocks noGrp="1"/>
          </p:cNvSpPr>
          <p:nvPr>
            <p:ph type="title"/>
          </p:nvPr>
        </p:nvSpPr>
        <p:spPr/>
        <p:txBody>
          <a:bodyPr/>
          <a:lstStyle/>
          <a:p>
            <a:r>
              <a:rPr lang="es-ES" dirty="0"/>
              <a:t>¿Qué es la Inteligencia Artificial?</a:t>
            </a:r>
          </a:p>
        </p:txBody>
      </p:sp>
      <p:sp>
        <p:nvSpPr>
          <p:cNvPr id="4" name="Marcador de pie de página 3">
            <a:extLst>
              <a:ext uri="{FF2B5EF4-FFF2-40B4-BE49-F238E27FC236}">
                <a16:creationId xmlns:a16="http://schemas.microsoft.com/office/drawing/2014/main" id="{1843DC0F-9CFA-4033-9011-B9F65EE6EB44}"/>
              </a:ext>
            </a:extLst>
          </p:cNvPr>
          <p:cNvSpPr>
            <a:spLocks noGrp="1"/>
          </p:cNvSpPr>
          <p:nvPr>
            <p:ph type="ftr" sz="quarter" idx="11"/>
          </p:nvPr>
        </p:nvSpPr>
        <p:spPr/>
        <p:txBody>
          <a:bodyPr/>
          <a:lstStyle/>
          <a:p>
            <a:r>
              <a:rPr lang="es-ES" dirty="0"/>
              <a:t>Máster en Robótica y Sistemas Inteligentes</a:t>
            </a:r>
          </a:p>
        </p:txBody>
      </p:sp>
      <p:sp>
        <p:nvSpPr>
          <p:cNvPr id="5" name="Marcador de número de diapositiva 4">
            <a:extLst>
              <a:ext uri="{FF2B5EF4-FFF2-40B4-BE49-F238E27FC236}">
                <a16:creationId xmlns:a16="http://schemas.microsoft.com/office/drawing/2014/main" id="{0A32425B-DFDB-4D6B-9250-DF84660E1C66}"/>
              </a:ext>
            </a:extLst>
          </p:cNvPr>
          <p:cNvSpPr>
            <a:spLocks noGrp="1"/>
          </p:cNvSpPr>
          <p:nvPr>
            <p:ph type="sldNum" sz="quarter" idx="12"/>
          </p:nvPr>
        </p:nvSpPr>
        <p:spPr/>
        <p:txBody>
          <a:bodyPr/>
          <a:lstStyle/>
          <a:p>
            <a:fld id="{7C51361C-AF87-194C-B798-ECB5840BEEDE}" type="slidenum">
              <a:rPr lang="es-ES" smtClean="0"/>
              <a:pPr/>
              <a:t>6</a:t>
            </a:fld>
            <a:r>
              <a:rPr lang="es-ES" dirty="0"/>
              <a:t> de 65</a:t>
            </a:r>
          </a:p>
        </p:txBody>
      </p:sp>
      <p:sp>
        <p:nvSpPr>
          <p:cNvPr id="6" name="Marcador de texto 5">
            <a:extLst>
              <a:ext uri="{FF2B5EF4-FFF2-40B4-BE49-F238E27FC236}">
                <a16:creationId xmlns:a16="http://schemas.microsoft.com/office/drawing/2014/main" id="{59E358D5-FFDC-42E8-8FF5-168995421B8D}"/>
              </a:ext>
            </a:extLst>
          </p:cNvPr>
          <p:cNvSpPr>
            <a:spLocks noGrp="1"/>
          </p:cNvSpPr>
          <p:nvPr>
            <p:ph type="body" sz="quarter" idx="13"/>
          </p:nvPr>
        </p:nvSpPr>
        <p:spPr/>
        <p:txBody>
          <a:bodyPr/>
          <a:lstStyle/>
          <a:p>
            <a:r>
              <a:rPr lang="es-ES" dirty="0"/>
              <a:t>El ejemplo de la conducción autónoma</a:t>
            </a:r>
          </a:p>
        </p:txBody>
      </p:sp>
      <p:pic>
        <p:nvPicPr>
          <p:cNvPr id="5124" name="Picture 4" descr="De 0 a 5: cuáles son los diferentes niveles de conducción autónoma, a fondo">
            <a:extLst>
              <a:ext uri="{FF2B5EF4-FFF2-40B4-BE49-F238E27FC236}">
                <a16:creationId xmlns:a16="http://schemas.microsoft.com/office/drawing/2014/main" id="{4095F8C5-0673-40D7-8398-865530B050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99" y="2219908"/>
            <a:ext cx="5762437" cy="3404503"/>
          </a:xfrm>
          <a:prstGeom prst="rect">
            <a:avLst/>
          </a:prstGeom>
          <a:noFill/>
          <a:extLst>
            <a:ext uri="{909E8E84-426E-40DD-AFC4-6F175D3DCCD1}">
              <a14:hiddenFill xmlns:a14="http://schemas.microsoft.com/office/drawing/2010/main">
                <a:solidFill>
                  <a:srgbClr val="FFFFFF"/>
                </a:solidFill>
              </a14:hiddenFill>
            </a:ext>
          </a:extLst>
        </p:spPr>
      </p:pic>
      <p:sp>
        <p:nvSpPr>
          <p:cNvPr id="12" name="Marcador de contenido 11">
            <a:extLst>
              <a:ext uri="{FF2B5EF4-FFF2-40B4-BE49-F238E27FC236}">
                <a16:creationId xmlns:a16="http://schemas.microsoft.com/office/drawing/2014/main" id="{F956E416-41E9-4406-9335-E0CB6BE27FCC}"/>
              </a:ext>
            </a:extLst>
          </p:cNvPr>
          <p:cNvSpPr>
            <a:spLocks noGrp="1"/>
          </p:cNvSpPr>
          <p:nvPr>
            <p:ph idx="1"/>
          </p:nvPr>
        </p:nvSpPr>
        <p:spPr/>
        <p:txBody>
          <a:bodyPr/>
          <a:lstStyle/>
          <a:p>
            <a:endParaRPr lang="es-ES" dirty="0"/>
          </a:p>
        </p:txBody>
      </p:sp>
      <p:sp>
        <p:nvSpPr>
          <p:cNvPr id="13" name="CuadroTexto 12">
            <a:extLst>
              <a:ext uri="{FF2B5EF4-FFF2-40B4-BE49-F238E27FC236}">
                <a16:creationId xmlns:a16="http://schemas.microsoft.com/office/drawing/2014/main" id="{FA77AB16-1DC6-47C1-A66C-A427899A4B5B}"/>
              </a:ext>
            </a:extLst>
          </p:cNvPr>
          <p:cNvSpPr txBox="1"/>
          <p:nvPr/>
        </p:nvSpPr>
        <p:spPr>
          <a:xfrm>
            <a:off x="7451172" y="1887523"/>
            <a:ext cx="3808602" cy="369332"/>
          </a:xfrm>
          <a:prstGeom prst="rect">
            <a:avLst/>
          </a:prstGeom>
          <a:noFill/>
        </p:spPr>
        <p:txBody>
          <a:bodyPr wrap="square" rtlCol="0">
            <a:spAutoFit/>
          </a:bodyPr>
          <a:lstStyle/>
          <a:p>
            <a:r>
              <a:rPr lang="es-ES" dirty="0"/>
              <a:t>¿Qué es automatizable hoy en día?</a:t>
            </a:r>
          </a:p>
        </p:txBody>
      </p:sp>
      <p:sp>
        <p:nvSpPr>
          <p:cNvPr id="14" name="Rectángulo 13">
            <a:extLst>
              <a:ext uri="{FF2B5EF4-FFF2-40B4-BE49-F238E27FC236}">
                <a16:creationId xmlns:a16="http://schemas.microsoft.com/office/drawing/2014/main" id="{1C8ADEC0-22B3-48CB-80F5-05DC1C20F5E8}"/>
              </a:ext>
            </a:extLst>
          </p:cNvPr>
          <p:cNvSpPr/>
          <p:nvPr/>
        </p:nvSpPr>
        <p:spPr>
          <a:xfrm>
            <a:off x="7551840" y="2524003"/>
            <a:ext cx="3338863" cy="369332"/>
          </a:xfrm>
          <a:prstGeom prst="rect">
            <a:avLst/>
          </a:prstGeom>
        </p:spPr>
        <p:txBody>
          <a:bodyPr wrap="none">
            <a:spAutoFit/>
          </a:bodyPr>
          <a:lstStyle/>
          <a:p>
            <a:r>
              <a:rPr lang="es-ES" dirty="0"/>
              <a:t>¿Es automatizable la conducción?</a:t>
            </a:r>
          </a:p>
        </p:txBody>
      </p:sp>
      <p:sp>
        <p:nvSpPr>
          <p:cNvPr id="15" name="Rectángulo 14">
            <a:extLst>
              <a:ext uri="{FF2B5EF4-FFF2-40B4-BE49-F238E27FC236}">
                <a16:creationId xmlns:a16="http://schemas.microsoft.com/office/drawing/2014/main" id="{96529598-B0A1-49AB-9464-81D9D79F28CB}"/>
              </a:ext>
            </a:extLst>
          </p:cNvPr>
          <p:cNvSpPr/>
          <p:nvPr/>
        </p:nvSpPr>
        <p:spPr>
          <a:xfrm>
            <a:off x="7551840" y="3160483"/>
            <a:ext cx="3360664" cy="369332"/>
          </a:xfrm>
          <a:prstGeom prst="rect">
            <a:avLst/>
          </a:prstGeom>
        </p:spPr>
        <p:txBody>
          <a:bodyPr wrap="none">
            <a:spAutoFit/>
          </a:bodyPr>
          <a:lstStyle/>
          <a:p>
            <a:r>
              <a:rPr lang="es-ES" dirty="0"/>
              <a:t>¿Por qué no se ha desplegado ya?</a:t>
            </a:r>
          </a:p>
        </p:txBody>
      </p:sp>
      <p:sp>
        <p:nvSpPr>
          <p:cNvPr id="16" name="Rectángulo 15">
            <a:extLst>
              <a:ext uri="{FF2B5EF4-FFF2-40B4-BE49-F238E27FC236}">
                <a16:creationId xmlns:a16="http://schemas.microsoft.com/office/drawing/2014/main" id="{C0CC6C4D-376C-4836-A195-37BA05936B21}"/>
              </a:ext>
            </a:extLst>
          </p:cNvPr>
          <p:cNvSpPr/>
          <p:nvPr/>
        </p:nvSpPr>
        <p:spPr>
          <a:xfrm>
            <a:off x="7295027" y="3714341"/>
            <a:ext cx="4006866" cy="369332"/>
          </a:xfrm>
          <a:prstGeom prst="rect">
            <a:avLst/>
          </a:prstGeom>
        </p:spPr>
        <p:txBody>
          <a:bodyPr wrap="none">
            <a:spAutoFit/>
          </a:bodyPr>
          <a:lstStyle/>
          <a:p>
            <a:r>
              <a:rPr lang="es-ES" dirty="0"/>
              <a:t>¿Por qué necesita IA para su despliegue?</a:t>
            </a:r>
          </a:p>
        </p:txBody>
      </p:sp>
      <p:sp>
        <p:nvSpPr>
          <p:cNvPr id="17" name="Rectángulo 16">
            <a:extLst>
              <a:ext uri="{FF2B5EF4-FFF2-40B4-BE49-F238E27FC236}">
                <a16:creationId xmlns:a16="http://schemas.microsoft.com/office/drawing/2014/main" id="{9615AF25-3804-4C52-B80A-484DC3937B06}"/>
              </a:ext>
            </a:extLst>
          </p:cNvPr>
          <p:cNvSpPr/>
          <p:nvPr/>
        </p:nvSpPr>
        <p:spPr>
          <a:xfrm>
            <a:off x="8006888" y="4272902"/>
            <a:ext cx="2583143" cy="369332"/>
          </a:xfrm>
          <a:prstGeom prst="rect">
            <a:avLst/>
          </a:prstGeom>
        </p:spPr>
        <p:txBody>
          <a:bodyPr wrap="none">
            <a:spAutoFit/>
          </a:bodyPr>
          <a:lstStyle/>
          <a:p>
            <a:r>
              <a:rPr lang="es-ES" dirty="0"/>
              <a:t>¿Qué tipo de IA necesita?</a:t>
            </a:r>
          </a:p>
        </p:txBody>
      </p:sp>
      <p:sp>
        <p:nvSpPr>
          <p:cNvPr id="18" name="Rectángulo 17">
            <a:extLst>
              <a:ext uri="{FF2B5EF4-FFF2-40B4-BE49-F238E27FC236}">
                <a16:creationId xmlns:a16="http://schemas.microsoft.com/office/drawing/2014/main" id="{36A9FB43-0CE5-44D2-9A30-D767328E5EB9}"/>
              </a:ext>
            </a:extLst>
          </p:cNvPr>
          <p:cNvSpPr/>
          <p:nvPr/>
        </p:nvSpPr>
        <p:spPr>
          <a:xfrm>
            <a:off x="5829587" y="4906037"/>
            <a:ext cx="7051771" cy="584775"/>
          </a:xfrm>
          <a:prstGeom prst="rect">
            <a:avLst/>
          </a:prstGeom>
        </p:spPr>
        <p:txBody>
          <a:bodyPr wrap="square">
            <a:spAutoFit/>
          </a:bodyPr>
          <a:lstStyle/>
          <a:p>
            <a:r>
              <a:rPr lang="es-ES" sz="1600" dirty="0"/>
              <a:t>    ¿Y si, la conducción autónoma sólo fuese una parte de una IA general?</a:t>
            </a:r>
          </a:p>
          <a:p>
            <a:pPr algn="ctr"/>
            <a:r>
              <a:rPr lang="es-ES" sz="1600" dirty="0"/>
              <a:t>¿Qué técnicas de IA harían falta para su despliegue?</a:t>
            </a:r>
          </a:p>
        </p:txBody>
      </p:sp>
      <p:sp>
        <p:nvSpPr>
          <p:cNvPr id="21" name="Estrella: 5 puntas 20">
            <a:extLst>
              <a:ext uri="{FF2B5EF4-FFF2-40B4-BE49-F238E27FC236}">
                <a16:creationId xmlns:a16="http://schemas.microsoft.com/office/drawing/2014/main" id="{0C8A5A10-1A0E-4004-841B-EBA812D42F5B}"/>
              </a:ext>
            </a:extLst>
          </p:cNvPr>
          <p:cNvSpPr/>
          <p:nvPr/>
        </p:nvSpPr>
        <p:spPr>
          <a:xfrm>
            <a:off x="417145" y="5780382"/>
            <a:ext cx="266979" cy="240609"/>
          </a:xfrm>
          <a:prstGeom prst="star5">
            <a:avLst/>
          </a:prstGeom>
          <a:solidFill>
            <a:srgbClr val="92D050"/>
          </a:solidFill>
          <a:ln>
            <a:solidFill>
              <a:srgbClr val="9DD6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9" name="CuadroTexto 18">
            <a:extLst>
              <a:ext uri="{FF2B5EF4-FFF2-40B4-BE49-F238E27FC236}">
                <a16:creationId xmlns:a16="http://schemas.microsoft.com/office/drawing/2014/main" id="{2107F27D-A6C0-43D9-A11C-7F220B1CC57F}"/>
              </a:ext>
            </a:extLst>
          </p:cNvPr>
          <p:cNvSpPr txBox="1"/>
          <p:nvPr/>
        </p:nvSpPr>
        <p:spPr>
          <a:xfrm>
            <a:off x="914399" y="5670199"/>
            <a:ext cx="10593477" cy="646331"/>
          </a:xfrm>
          <a:prstGeom prst="rect">
            <a:avLst/>
          </a:prstGeom>
          <a:noFill/>
        </p:spPr>
        <p:txBody>
          <a:bodyPr wrap="square" rtlCol="0">
            <a:spAutoFit/>
          </a:bodyPr>
          <a:lstStyle/>
          <a:p>
            <a:r>
              <a:rPr lang="es-ES" dirty="0"/>
              <a:t>En este contexto, es necesario estudiar las diversas ramas de la IA y reflexionar sobre su contribución al futuro desarrollo tecnológico</a:t>
            </a:r>
          </a:p>
        </p:txBody>
      </p:sp>
    </p:spTree>
    <p:extLst>
      <p:ext uri="{BB962C8B-B14F-4D97-AF65-F5344CB8AC3E}">
        <p14:creationId xmlns:p14="http://schemas.microsoft.com/office/powerpoint/2010/main" val="787700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FD23B1-8B52-4787-A6F3-1CCCEF473CC1}"/>
              </a:ext>
            </a:extLst>
          </p:cNvPr>
          <p:cNvSpPr>
            <a:spLocks noGrp="1"/>
          </p:cNvSpPr>
          <p:nvPr>
            <p:ph type="title"/>
          </p:nvPr>
        </p:nvSpPr>
        <p:spPr/>
        <p:txBody>
          <a:bodyPr/>
          <a:lstStyle/>
          <a:p>
            <a:r>
              <a:rPr lang="es-ES" dirty="0"/>
              <a:t>Agrupamientos Probabilísticos</a:t>
            </a:r>
          </a:p>
        </p:txBody>
      </p:sp>
      <p:sp>
        <p:nvSpPr>
          <p:cNvPr id="3" name="Marcador de contenido 2">
            <a:extLst>
              <a:ext uri="{FF2B5EF4-FFF2-40B4-BE49-F238E27FC236}">
                <a16:creationId xmlns:a16="http://schemas.microsoft.com/office/drawing/2014/main" id="{F0F8E628-D2D6-4C91-BA2A-7CE7CAEE408D}"/>
              </a:ext>
            </a:extLst>
          </p:cNvPr>
          <p:cNvSpPr>
            <a:spLocks noGrp="1"/>
          </p:cNvSpPr>
          <p:nvPr>
            <p:ph idx="1"/>
          </p:nvPr>
        </p:nvSpPr>
        <p:spPr/>
        <p:txBody>
          <a:bodyPr/>
          <a:lstStyle/>
          <a:p>
            <a:pPr marL="0" indent="0">
              <a:buNone/>
            </a:pPr>
            <a:endParaRPr lang="es-ES" dirty="0"/>
          </a:p>
          <a:p>
            <a:pPr marL="0" indent="0">
              <a:buNone/>
            </a:pPr>
            <a:endParaRPr lang="es-ES" dirty="0"/>
          </a:p>
        </p:txBody>
      </p:sp>
      <p:sp>
        <p:nvSpPr>
          <p:cNvPr id="4" name="Marcador de pie de página 3">
            <a:extLst>
              <a:ext uri="{FF2B5EF4-FFF2-40B4-BE49-F238E27FC236}">
                <a16:creationId xmlns:a16="http://schemas.microsoft.com/office/drawing/2014/main" id="{61AB9386-DF46-4219-A599-7F60C63A61B0}"/>
              </a:ext>
            </a:extLst>
          </p:cNvPr>
          <p:cNvSpPr>
            <a:spLocks noGrp="1"/>
          </p:cNvSpPr>
          <p:nvPr>
            <p:ph type="ftr" sz="quarter" idx="11"/>
          </p:nvPr>
        </p:nvSpPr>
        <p:spPr/>
        <p:txBody>
          <a:bodyPr/>
          <a:lstStyle/>
          <a:p>
            <a:r>
              <a:rPr lang="es-ES"/>
              <a:t>Máster en Robótica y Sistemas Inteligentes</a:t>
            </a:r>
            <a:endParaRPr lang="es-ES" dirty="0"/>
          </a:p>
        </p:txBody>
      </p:sp>
      <p:sp>
        <p:nvSpPr>
          <p:cNvPr id="5" name="Marcador de número de diapositiva 4">
            <a:extLst>
              <a:ext uri="{FF2B5EF4-FFF2-40B4-BE49-F238E27FC236}">
                <a16:creationId xmlns:a16="http://schemas.microsoft.com/office/drawing/2014/main" id="{E4744A52-C644-4810-960B-AA3E58D2E021}"/>
              </a:ext>
            </a:extLst>
          </p:cNvPr>
          <p:cNvSpPr>
            <a:spLocks noGrp="1"/>
          </p:cNvSpPr>
          <p:nvPr>
            <p:ph type="sldNum" sz="quarter" idx="12"/>
          </p:nvPr>
        </p:nvSpPr>
        <p:spPr/>
        <p:txBody>
          <a:bodyPr/>
          <a:lstStyle/>
          <a:p>
            <a:fld id="{7C51361C-AF87-194C-B798-ECB5840BEEDE}" type="slidenum">
              <a:rPr lang="es-ES" smtClean="0"/>
              <a:pPr/>
              <a:t>60</a:t>
            </a:fld>
            <a:r>
              <a:rPr lang="es-ES"/>
              <a:t> de XX</a:t>
            </a:r>
            <a:endParaRPr lang="es-ES" dirty="0"/>
          </a:p>
        </p:txBody>
      </p:sp>
      <p:sp>
        <p:nvSpPr>
          <p:cNvPr id="6" name="Marcador de texto 5">
            <a:extLst>
              <a:ext uri="{FF2B5EF4-FFF2-40B4-BE49-F238E27FC236}">
                <a16:creationId xmlns:a16="http://schemas.microsoft.com/office/drawing/2014/main" id="{6C9C27D3-6247-4E9F-9436-160E1CE75292}"/>
              </a:ext>
            </a:extLst>
          </p:cNvPr>
          <p:cNvSpPr>
            <a:spLocks noGrp="1"/>
          </p:cNvSpPr>
          <p:nvPr>
            <p:ph type="body" sz="quarter" idx="13"/>
          </p:nvPr>
        </p:nvSpPr>
        <p:spPr/>
        <p:txBody>
          <a:bodyPr/>
          <a:lstStyle/>
          <a:p>
            <a:r>
              <a:rPr lang="es-ES" dirty="0"/>
              <a:t>Introducción</a:t>
            </a:r>
          </a:p>
          <a:p>
            <a:endParaRPr lang="es-ES" dirty="0"/>
          </a:p>
        </p:txBody>
      </p:sp>
      <p:sp>
        <p:nvSpPr>
          <p:cNvPr id="8" name="Rectángulo 7">
            <a:extLst>
              <a:ext uri="{FF2B5EF4-FFF2-40B4-BE49-F238E27FC236}">
                <a16:creationId xmlns:a16="http://schemas.microsoft.com/office/drawing/2014/main" id="{860C8A56-41EB-4E80-AB53-876FA7F4C9A3}"/>
              </a:ext>
            </a:extLst>
          </p:cNvPr>
          <p:cNvSpPr/>
          <p:nvPr/>
        </p:nvSpPr>
        <p:spPr>
          <a:xfrm>
            <a:off x="838200" y="1430164"/>
            <a:ext cx="10515600" cy="4832092"/>
          </a:xfrm>
          <a:prstGeom prst="rect">
            <a:avLst/>
          </a:prstGeom>
        </p:spPr>
        <p:txBody>
          <a:bodyPr wrap="square">
            <a:spAutoFit/>
          </a:bodyPr>
          <a:lstStyle/>
          <a:p>
            <a:pPr algn="just"/>
            <a:endParaRPr lang="es-ES" sz="2800" dirty="0">
              <a:latin typeface="Helvetica" pitchFamily="2" charset="0"/>
            </a:endParaRPr>
          </a:p>
          <a:p>
            <a:pPr algn="just"/>
            <a:r>
              <a:rPr lang="es-ES" sz="2800" dirty="0">
                <a:latin typeface="Helvetica" pitchFamily="2" charset="0"/>
              </a:rPr>
              <a:t>Los algoritmos basados en mezclas gaussianas tratan de encontrar las distribuciones de probabilidad que genera el  </a:t>
            </a:r>
            <a:r>
              <a:rPr lang="es-ES" sz="2800" dirty="0" err="1">
                <a:latin typeface="Helvetica" pitchFamily="2" charset="0"/>
              </a:rPr>
              <a:t>dataset</a:t>
            </a:r>
            <a:r>
              <a:rPr lang="es-ES" sz="2800" dirty="0">
                <a:latin typeface="Helvetica" pitchFamily="2" charset="0"/>
              </a:rPr>
              <a:t> con el que estamos trabajando.</a:t>
            </a:r>
          </a:p>
          <a:p>
            <a:endParaRPr lang="es-ES" sz="2800" dirty="0">
              <a:latin typeface="Helvetica" pitchFamily="2" charset="0"/>
            </a:endParaRPr>
          </a:p>
          <a:p>
            <a:endParaRPr lang="es-ES" sz="2800" dirty="0">
              <a:latin typeface="Helvetica" pitchFamily="2" charset="0"/>
            </a:endParaRPr>
          </a:p>
          <a:p>
            <a:pPr algn="just"/>
            <a:r>
              <a:rPr lang="es-ES" sz="2800" b="1" dirty="0">
                <a:latin typeface="Helvetica" pitchFamily="2" charset="0"/>
              </a:rPr>
              <a:t>Cada una de las componentes en los que se divide nuestro conjunto de datos tendrá una determinada distribución de probabilidad.</a:t>
            </a:r>
          </a:p>
          <a:p>
            <a:endParaRPr lang="es-ES" sz="2800" dirty="0">
              <a:latin typeface="Helvetica" pitchFamily="2" charset="0"/>
            </a:endParaRPr>
          </a:p>
          <a:p>
            <a:endParaRPr lang="es-ES" sz="2800" dirty="0">
              <a:latin typeface="Helvetica" pitchFamily="2" charset="0"/>
            </a:endParaRPr>
          </a:p>
        </p:txBody>
      </p:sp>
    </p:spTree>
    <p:extLst>
      <p:ext uri="{BB962C8B-B14F-4D97-AF65-F5344CB8AC3E}">
        <p14:creationId xmlns:p14="http://schemas.microsoft.com/office/powerpoint/2010/main" val="23360163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FD23B1-8B52-4787-A6F3-1CCCEF473CC1}"/>
              </a:ext>
            </a:extLst>
          </p:cNvPr>
          <p:cNvSpPr>
            <a:spLocks noGrp="1"/>
          </p:cNvSpPr>
          <p:nvPr>
            <p:ph type="title"/>
          </p:nvPr>
        </p:nvSpPr>
        <p:spPr/>
        <p:txBody>
          <a:bodyPr/>
          <a:lstStyle/>
          <a:p>
            <a:r>
              <a:rPr lang="es-ES" dirty="0"/>
              <a:t>Agrupamientos Probabilísticos</a:t>
            </a:r>
          </a:p>
        </p:txBody>
      </p:sp>
      <p:sp>
        <p:nvSpPr>
          <p:cNvPr id="3" name="Marcador de contenido 2">
            <a:extLst>
              <a:ext uri="{FF2B5EF4-FFF2-40B4-BE49-F238E27FC236}">
                <a16:creationId xmlns:a16="http://schemas.microsoft.com/office/drawing/2014/main" id="{F0F8E628-D2D6-4C91-BA2A-7CE7CAEE408D}"/>
              </a:ext>
            </a:extLst>
          </p:cNvPr>
          <p:cNvSpPr>
            <a:spLocks noGrp="1"/>
          </p:cNvSpPr>
          <p:nvPr>
            <p:ph idx="1"/>
          </p:nvPr>
        </p:nvSpPr>
        <p:spPr/>
        <p:txBody>
          <a:bodyPr/>
          <a:lstStyle/>
          <a:p>
            <a:pPr marL="0" indent="0">
              <a:buNone/>
            </a:pPr>
            <a:endParaRPr lang="es-ES" dirty="0"/>
          </a:p>
          <a:p>
            <a:pPr marL="0" indent="0">
              <a:buNone/>
            </a:pPr>
            <a:endParaRPr lang="es-ES" dirty="0"/>
          </a:p>
        </p:txBody>
      </p:sp>
      <p:sp>
        <p:nvSpPr>
          <p:cNvPr id="4" name="Marcador de pie de página 3">
            <a:extLst>
              <a:ext uri="{FF2B5EF4-FFF2-40B4-BE49-F238E27FC236}">
                <a16:creationId xmlns:a16="http://schemas.microsoft.com/office/drawing/2014/main" id="{61AB9386-DF46-4219-A599-7F60C63A61B0}"/>
              </a:ext>
            </a:extLst>
          </p:cNvPr>
          <p:cNvSpPr>
            <a:spLocks noGrp="1"/>
          </p:cNvSpPr>
          <p:nvPr>
            <p:ph type="ftr" sz="quarter" idx="11"/>
          </p:nvPr>
        </p:nvSpPr>
        <p:spPr/>
        <p:txBody>
          <a:bodyPr/>
          <a:lstStyle/>
          <a:p>
            <a:r>
              <a:rPr lang="es-ES"/>
              <a:t>Máster en Robótica y Sistemas Inteligentes</a:t>
            </a:r>
            <a:endParaRPr lang="es-ES" dirty="0"/>
          </a:p>
        </p:txBody>
      </p:sp>
      <p:sp>
        <p:nvSpPr>
          <p:cNvPr id="5" name="Marcador de número de diapositiva 4">
            <a:extLst>
              <a:ext uri="{FF2B5EF4-FFF2-40B4-BE49-F238E27FC236}">
                <a16:creationId xmlns:a16="http://schemas.microsoft.com/office/drawing/2014/main" id="{E4744A52-C644-4810-960B-AA3E58D2E021}"/>
              </a:ext>
            </a:extLst>
          </p:cNvPr>
          <p:cNvSpPr>
            <a:spLocks noGrp="1"/>
          </p:cNvSpPr>
          <p:nvPr>
            <p:ph type="sldNum" sz="quarter" idx="12"/>
          </p:nvPr>
        </p:nvSpPr>
        <p:spPr/>
        <p:txBody>
          <a:bodyPr/>
          <a:lstStyle/>
          <a:p>
            <a:fld id="{7C51361C-AF87-194C-B798-ECB5840BEEDE}" type="slidenum">
              <a:rPr lang="es-ES" smtClean="0"/>
              <a:pPr/>
              <a:t>61</a:t>
            </a:fld>
            <a:r>
              <a:rPr lang="es-ES"/>
              <a:t> de XX</a:t>
            </a:r>
            <a:endParaRPr lang="es-ES" dirty="0"/>
          </a:p>
        </p:txBody>
      </p:sp>
      <p:sp>
        <p:nvSpPr>
          <p:cNvPr id="6" name="Marcador de texto 5">
            <a:extLst>
              <a:ext uri="{FF2B5EF4-FFF2-40B4-BE49-F238E27FC236}">
                <a16:creationId xmlns:a16="http://schemas.microsoft.com/office/drawing/2014/main" id="{6C9C27D3-6247-4E9F-9436-160E1CE75292}"/>
              </a:ext>
            </a:extLst>
          </p:cNvPr>
          <p:cNvSpPr>
            <a:spLocks noGrp="1"/>
          </p:cNvSpPr>
          <p:nvPr>
            <p:ph type="body" sz="quarter" idx="13"/>
          </p:nvPr>
        </p:nvSpPr>
        <p:spPr/>
        <p:txBody>
          <a:bodyPr/>
          <a:lstStyle/>
          <a:p>
            <a:r>
              <a:rPr lang="es-ES" dirty="0"/>
              <a:t>Introducción</a:t>
            </a:r>
          </a:p>
          <a:p>
            <a:endParaRPr lang="es-ES" dirty="0"/>
          </a:p>
        </p:txBody>
      </p:sp>
      <p:sp>
        <p:nvSpPr>
          <p:cNvPr id="8" name="Rectángulo 7">
            <a:extLst>
              <a:ext uri="{FF2B5EF4-FFF2-40B4-BE49-F238E27FC236}">
                <a16:creationId xmlns:a16="http://schemas.microsoft.com/office/drawing/2014/main" id="{860C8A56-41EB-4E80-AB53-876FA7F4C9A3}"/>
              </a:ext>
            </a:extLst>
          </p:cNvPr>
          <p:cNvSpPr/>
          <p:nvPr/>
        </p:nvSpPr>
        <p:spPr>
          <a:xfrm>
            <a:off x="838200" y="1430164"/>
            <a:ext cx="10515600" cy="4401205"/>
          </a:xfrm>
          <a:prstGeom prst="rect">
            <a:avLst/>
          </a:prstGeom>
        </p:spPr>
        <p:txBody>
          <a:bodyPr wrap="square">
            <a:spAutoFit/>
          </a:bodyPr>
          <a:lstStyle/>
          <a:p>
            <a:pPr algn="just"/>
            <a:endParaRPr lang="es-ES" sz="2800" dirty="0">
              <a:latin typeface="Helvetica" pitchFamily="2" charset="0"/>
            </a:endParaRPr>
          </a:p>
          <a:p>
            <a:pPr algn="just"/>
            <a:endParaRPr lang="es-ES" sz="2800" dirty="0">
              <a:latin typeface="Helvetica" pitchFamily="2" charset="0"/>
            </a:endParaRPr>
          </a:p>
          <a:p>
            <a:pPr algn="just"/>
            <a:r>
              <a:rPr lang="es-ES" sz="2800" dirty="0">
                <a:latin typeface="Helvetica" pitchFamily="2" charset="0"/>
              </a:rPr>
              <a:t>Agrupamiento: encontrar el mejor ajuste del modelo generador que se asume.</a:t>
            </a:r>
          </a:p>
          <a:p>
            <a:pPr algn="just"/>
            <a:endParaRPr lang="es-ES" sz="2800" b="1" dirty="0">
              <a:latin typeface="Helvetica" pitchFamily="2" charset="0"/>
            </a:endParaRPr>
          </a:p>
          <a:p>
            <a:pPr algn="just"/>
            <a:endParaRPr lang="es-ES" sz="2800" dirty="0">
              <a:latin typeface="Helvetica" pitchFamily="2" charset="0"/>
            </a:endParaRPr>
          </a:p>
          <a:p>
            <a:pPr algn="just"/>
            <a:r>
              <a:rPr lang="es-ES" sz="2800" dirty="0">
                <a:latin typeface="Helvetica" pitchFamily="2" charset="0"/>
              </a:rPr>
              <a:t>Se asume la existencia de una variable oculta (no observada que asigna los ejemplos a los clústeres)</a:t>
            </a:r>
          </a:p>
          <a:p>
            <a:endParaRPr lang="es-ES" sz="2800" dirty="0">
              <a:latin typeface="Helvetica" pitchFamily="2" charset="0"/>
            </a:endParaRPr>
          </a:p>
          <a:p>
            <a:endParaRPr lang="es-ES" sz="2800" dirty="0">
              <a:latin typeface="Helvetica" pitchFamily="2" charset="0"/>
            </a:endParaRPr>
          </a:p>
        </p:txBody>
      </p:sp>
    </p:spTree>
    <p:extLst>
      <p:ext uri="{BB962C8B-B14F-4D97-AF65-F5344CB8AC3E}">
        <p14:creationId xmlns:p14="http://schemas.microsoft.com/office/powerpoint/2010/main" val="5595263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FD23B1-8B52-4787-A6F3-1CCCEF473CC1}"/>
              </a:ext>
            </a:extLst>
          </p:cNvPr>
          <p:cNvSpPr>
            <a:spLocks noGrp="1"/>
          </p:cNvSpPr>
          <p:nvPr>
            <p:ph type="title"/>
          </p:nvPr>
        </p:nvSpPr>
        <p:spPr/>
        <p:txBody>
          <a:bodyPr/>
          <a:lstStyle/>
          <a:p>
            <a:r>
              <a:rPr lang="es-ES" dirty="0"/>
              <a:t>Agrupamientos Probabilísticos</a:t>
            </a:r>
          </a:p>
        </p:txBody>
      </p:sp>
      <p:sp>
        <p:nvSpPr>
          <p:cNvPr id="4" name="Marcador de pie de página 3">
            <a:extLst>
              <a:ext uri="{FF2B5EF4-FFF2-40B4-BE49-F238E27FC236}">
                <a16:creationId xmlns:a16="http://schemas.microsoft.com/office/drawing/2014/main" id="{61AB9386-DF46-4219-A599-7F60C63A61B0}"/>
              </a:ext>
            </a:extLst>
          </p:cNvPr>
          <p:cNvSpPr>
            <a:spLocks noGrp="1"/>
          </p:cNvSpPr>
          <p:nvPr>
            <p:ph type="ftr" sz="quarter" idx="11"/>
          </p:nvPr>
        </p:nvSpPr>
        <p:spPr/>
        <p:txBody>
          <a:bodyPr/>
          <a:lstStyle/>
          <a:p>
            <a:r>
              <a:rPr lang="es-ES"/>
              <a:t>Máster en Robótica y Sistemas Inteligentes</a:t>
            </a:r>
            <a:endParaRPr lang="es-ES" dirty="0"/>
          </a:p>
        </p:txBody>
      </p:sp>
      <p:sp>
        <p:nvSpPr>
          <p:cNvPr id="5" name="Marcador de número de diapositiva 4">
            <a:extLst>
              <a:ext uri="{FF2B5EF4-FFF2-40B4-BE49-F238E27FC236}">
                <a16:creationId xmlns:a16="http://schemas.microsoft.com/office/drawing/2014/main" id="{E4744A52-C644-4810-960B-AA3E58D2E021}"/>
              </a:ext>
            </a:extLst>
          </p:cNvPr>
          <p:cNvSpPr>
            <a:spLocks noGrp="1"/>
          </p:cNvSpPr>
          <p:nvPr>
            <p:ph type="sldNum" sz="quarter" idx="12"/>
          </p:nvPr>
        </p:nvSpPr>
        <p:spPr/>
        <p:txBody>
          <a:bodyPr/>
          <a:lstStyle/>
          <a:p>
            <a:fld id="{7C51361C-AF87-194C-B798-ECB5840BEEDE}" type="slidenum">
              <a:rPr lang="es-ES" smtClean="0"/>
              <a:pPr/>
              <a:t>62</a:t>
            </a:fld>
            <a:r>
              <a:rPr lang="es-ES"/>
              <a:t> de XX</a:t>
            </a:r>
            <a:endParaRPr lang="es-ES" dirty="0"/>
          </a:p>
        </p:txBody>
      </p:sp>
      <p:sp>
        <p:nvSpPr>
          <p:cNvPr id="6" name="Marcador de texto 5">
            <a:extLst>
              <a:ext uri="{FF2B5EF4-FFF2-40B4-BE49-F238E27FC236}">
                <a16:creationId xmlns:a16="http://schemas.microsoft.com/office/drawing/2014/main" id="{6C9C27D3-6247-4E9F-9436-160E1CE75292}"/>
              </a:ext>
            </a:extLst>
          </p:cNvPr>
          <p:cNvSpPr>
            <a:spLocks noGrp="1"/>
          </p:cNvSpPr>
          <p:nvPr>
            <p:ph type="body" sz="quarter" idx="13"/>
          </p:nvPr>
        </p:nvSpPr>
        <p:spPr/>
        <p:txBody>
          <a:bodyPr/>
          <a:lstStyle/>
          <a:p>
            <a:r>
              <a:rPr lang="es-ES" dirty="0"/>
              <a:t>Funcionamiento</a:t>
            </a:r>
          </a:p>
          <a:p>
            <a:endParaRPr lang="es-ES" dirty="0"/>
          </a:p>
        </p:txBody>
      </p:sp>
      <p:pic>
        <p:nvPicPr>
          <p:cNvPr id="10" name="Imagen 9">
            <a:extLst>
              <a:ext uri="{FF2B5EF4-FFF2-40B4-BE49-F238E27FC236}">
                <a16:creationId xmlns:a16="http://schemas.microsoft.com/office/drawing/2014/main" id="{705A6E9E-5FD3-4AAE-A433-EA05DB5641AC}"/>
              </a:ext>
            </a:extLst>
          </p:cNvPr>
          <p:cNvPicPr>
            <a:picLocks noChangeAspect="1"/>
          </p:cNvPicPr>
          <p:nvPr/>
        </p:nvPicPr>
        <p:blipFill rotWithShape="1">
          <a:blip r:embed="rId2"/>
          <a:srcRect l="40979" t="47437" r="25271" b="4882"/>
          <a:stretch/>
        </p:blipFill>
        <p:spPr>
          <a:xfrm>
            <a:off x="620403" y="1621971"/>
            <a:ext cx="4679307" cy="3718614"/>
          </a:xfrm>
          <a:prstGeom prst="rect">
            <a:avLst/>
          </a:prstGeom>
        </p:spPr>
      </p:pic>
      <p:sp>
        <p:nvSpPr>
          <p:cNvPr id="11" name="Rectángulo 10">
            <a:extLst>
              <a:ext uri="{FF2B5EF4-FFF2-40B4-BE49-F238E27FC236}">
                <a16:creationId xmlns:a16="http://schemas.microsoft.com/office/drawing/2014/main" id="{07CA2CD7-38C2-4F1F-9E9C-8509BAFEA010}"/>
              </a:ext>
            </a:extLst>
          </p:cNvPr>
          <p:cNvSpPr/>
          <p:nvPr/>
        </p:nvSpPr>
        <p:spPr>
          <a:xfrm>
            <a:off x="2177911" y="5420293"/>
            <a:ext cx="1210588" cy="369332"/>
          </a:xfrm>
          <a:prstGeom prst="rect">
            <a:avLst/>
          </a:prstGeom>
        </p:spPr>
        <p:txBody>
          <a:bodyPr wrap="none">
            <a:spAutoFit/>
          </a:bodyPr>
          <a:lstStyle/>
          <a:p>
            <a:r>
              <a:rPr lang="es-ES" dirty="0" err="1"/>
              <a:t>scikit-learn</a:t>
            </a:r>
            <a:endParaRPr lang="es-ES" dirty="0"/>
          </a:p>
        </p:txBody>
      </p:sp>
      <p:sp>
        <p:nvSpPr>
          <p:cNvPr id="16" name="Marcador de contenido 2">
            <a:extLst>
              <a:ext uri="{FF2B5EF4-FFF2-40B4-BE49-F238E27FC236}">
                <a16:creationId xmlns:a16="http://schemas.microsoft.com/office/drawing/2014/main" id="{24BAB811-41D2-40C3-8142-37F9E52288E4}"/>
              </a:ext>
            </a:extLst>
          </p:cNvPr>
          <p:cNvSpPr>
            <a:spLocks noGrp="1"/>
          </p:cNvSpPr>
          <p:nvPr>
            <p:ph idx="1"/>
          </p:nvPr>
        </p:nvSpPr>
        <p:spPr>
          <a:xfrm>
            <a:off x="5715000" y="1767841"/>
            <a:ext cx="5638800" cy="3318510"/>
          </a:xfrm>
        </p:spPr>
        <p:txBody>
          <a:bodyPr/>
          <a:lstStyle/>
          <a:p>
            <a:pPr marL="0" indent="0">
              <a:buNone/>
            </a:pPr>
            <a:r>
              <a:rPr lang="es-ES" dirty="0"/>
              <a:t>Comienzan dos gaussianas muy similares.</a:t>
            </a:r>
          </a:p>
          <a:p>
            <a:pPr marL="0" indent="0">
              <a:buNone/>
            </a:pPr>
            <a:endParaRPr lang="es-ES" dirty="0"/>
          </a:p>
          <a:p>
            <a:pPr marL="0" indent="0">
              <a:buNone/>
            </a:pPr>
            <a:r>
              <a:rPr lang="es-ES" dirty="0"/>
              <a:t>A medida que pasa el tiempo, las gaussianas se van modificando y adaptando más a los datos.</a:t>
            </a:r>
          </a:p>
        </p:txBody>
      </p:sp>
    </p:spTree>
    <p:extLst>
      <p:ext uri="{BB962C8B-B14F-4D97-AF65-F5344CB8AC3E}">
        <p14:creationId xmlns:p14="http://schemas.microsoft.com/office/powerpoint/2010/main" val="13046659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FD23B1-8B52-4787-A6F3-1CCCEF473CC1}"/>
              </a:ext>
            </a:extLst>
          </p:cNvPr>
          <p:cNvSpPr>
            <a:spLocks noGrp="1"/>
          </p:cNvSpPr>
          <p:nvPr>
            <p:ph type="title"/>
          </p:nvPr>
        </p:nvSpPr>
        <p:spPr/>
        <p:txBody>
          <a:bodyPr/>
          <a:lstStyle/>
          <a:p>
            <a:r>
              <a:rPr lang="es-ES" dirty="0"/>
              <a:t>Agrupación</a:t>
            </a:r>
          </a:p>
        </p:txBody>
      </p:sp>
      <p:sp>
        <p:nvSpPr>
          <p:cNvPr id="4" name="Marcador de pie de página 3">
            <a:extLst>
              <a:ext uri="{FF2B5EF4-FFF2-40B4-BE49-F238E27FC236}">
                <a16:creationId xmlns:a16="http://schemas.microsoft.com/office/drawing/2014/main" id="{61AB9386-DF46-4219-A599-7F60C63A61B0}"/>
              </a:ext>
            </a:extLst>
          </p:cNvPr>
          <p:cNvSpPr>
            <a:spLocks noGrp="1"/>
          </p:cNvSpPr>
          <p:nvPr>
            <p:ph type="ftr" sz="quarter" idx="11"/>
          </p:nvPr>
        </p:nvSpPr>
        <p:spPr/>
        <p:txBody>
          <a:bodyPr/>
          <a:lstStyle/>
          <a:p>
            <a:r>
              <a:rPr lang="es-ES"/>
              <a:t>Máster en Robótica y Sistemas Inteligentes</a:t>
            </a:r>
            <a:endParaRPr lang="es-ES" dirty="0"/>
          </a:p>
        </p:txBody>
      </p:sp>
      <p:sp>
        <p:nvSpPr>
          <p:cNvPr id="5" name="Marcador de número de diapositiva 4">
            <a:extLst>
              <a:ext uri="{FF2B5EF4-FFF2-40B4-BE49-F238E27FC236}">
                <a16:creationId xmlns:a16="http://schemas.microsoft.com/office/drawing/2014/main" id="{E4744A52-C644-4810-960B-AA3E58D2E021}"/>
              </a:ext>
            </a:extLst>
          </p:cNvPr>
          <p:cNvSpPr>
            <a:spLocks noGrp="1"/>
          </p:cNvSpPr>
          <p:nvPr>
            <p:ph type="sldNum" sz="quarter" idx="12"/>
          </p:nvPr>
        </p:nvSpPr>
        <p:spPr/>
        <p:txBody>
          <a:bodyPr/>
          <a:lstStyle/>
          <a:p>
            <a:fld id="{7C51361C-AF87-194C-B798-ECB5840BEEDE}" type="slidenum">
              <a:rPr lang="es-ES" smtClean="0"/>
              <a:pPr/>
              <a:t>63</a:t>
            </a:fld>
            <a:r>
              <a:rPr lang="es-ES"/>
              <a:t> de XX</a:t>
            </a:r>
            <a:endParaRPr lang="es-ES" dirty="0"/>
          </a:p>
        </p:txBody>
      </p:sp>
      <p:sp>
        <p:nvSpPr>
          <p:cNvPr id="6" name="Marcador de texto 5">
            <a:extLst>
              <a:ext uri="{FF2B5EF4-FFF2-40B4-BE49-F238E27FC236}">
                <a16:creationId xmlns:a16="http://schemas.microsoft.com/office/drawing/2014/main" id="{6C9C27D3-6247-4E9F-9436-160E1CE75292}"/>
              </a:ext>
            </a:extLst>
          </p:cNvPr>
          <p:cNvSpPr>
            <a:spLocks noGrp="1"/>
          </p:cNvSpPr>
          <p:nvPr>
            <p:ph type="body" sz="quarter" idx="13"/>
          </p:nvPr>
        </p:nvSpPr>
        <p:spPr/>
        <p:txBody>
          <a:bodyPr/>
          <a:lstStyle/>
          <a:p>
            <a:pPr marL="0" indent="0"/>
            <a:r>
              <a:rPr lang="es-ES" dirty="0"/>
              <a:t>Modelos de mezcla gaussiana bayesiana</a:t>
            </a:r>
          </a:p>
          <a:p>
            <a:endParaRPr lang="es-ES" dirty="0"/>
          </a:p>
        </p:txBody>
      </p:sp>
      <p:pic>
        <p:nvPicPr>
          <p:cNvPr id="9" name="Imagen 8">
            <a:extLst>
              <a:ext uri="{FF2B5EF4-FFF2-40B4-BE49-F238E27FC236}">
                <a16:creationId xmlns:a16="http://schemas.microsoft.com/office/drawing/2014/main" id="{006CFC01-AC3D-4163-86E5-7FF486E56473}"/>
              </a:ext>
            </a:extLst>
          </p:cNvPr>
          <p:cNvPicPr>
            <a:picLocks noChangeAspect="1"/>
          </p:cNvPicPr>
          <p:nvPr/>
        </p:nvPicPr>
        <p:blipFill rotWithShape="1">
          <a:blip r:embed="rId2"/>
          <a:srcRect l="34125" t="16000" r="18376" b="1991"/>
          <a:stretch/>
        </p:blipFill>
        <p:spPr>
          <a:xfrm>
            <a:off x="3718560" y="1349829"/>
            <a:ext cx="4726790" cy="4590480"/>
          </a:xfrm>
          <a:prstGeom prst="rect">
            <a:avLst/>
          </a:prstGeom>
        </p:spPr>
      </p:pic>
      <p:sp>
        <p:nvSpPr>
          <p:cNvPr id="10" name="Rectángulo 9">
            <a:extLst>
              <a:ext uri="{FF2B5EF4-FFF2-40B4-BE49-F238E27FC236}">
                <a16:creationId xmlns:a16="http://schemas.microsoft.com/office/drawing/2014/main" id="{C6FA61CB-419B-404A-B699-BE207F3ED8B4}"/>
              </a:ext>
            </a:extLst>
          </p:cNvPr>
          <p:cNvSpPr/>
          <p:nvPr/>
        </p:nvSpPr>
        <p:spPr>
          <a:xfrm>
            <a:off x="5559286" y="5811797"/>
            <a:ext cx="1210588" cy="369332"/>
          </a:xfrm>
          <a:prstGeom prst="rect">
            <a:avLst/>
          </a:prstGeom>
        </p:spPr>
        <p:txBody>
          <a:bodyPr wrap="none">
            <a:spAutoFit/>
          </a:bodyPr>
          <a:lstStyle/>
          <a:p>
            <a:r>
              <a:rPr lang="es-ES" dirty="0" err="1"/>
              <a:t>scikit-learn</a:t>
            </a:r>
            <a:endParaRPr lang="es-ES" dirty="0"/>
          </a:p>
        </p:txBody>
      </p:sp>
    </p:spTree>
    <p:extLst>
      <p:ext uri="{BB962C8B-B14F-4D97-AF65-F5344CB8AC3E}">
        <p14:creationId xmlns:p14="http://schemas.microsoft.com/office/powerpoint/2010/main" val="33233613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FD23B1-8B52-4787-A6F3-1CCCEF473CC1}"/>
              </a:ext>
            </a:extLst>
          </p:cNvPr>
          <p:cNvSpPr>
            <a:spLocks noGrp="1"/>
          </p:cNvSpPr>
          <p:nvPr>
            <p:ph type="title"/>
          </p:nvPr>
        </p:nvSpPr>
        <p:spPr/>
        <p:txBody>
          <a:bodyPr/>
          <a:lstStyle/>
          <a:p>
            <a:r>
              <a:rPr lang="es-ES" dirty="0"/>
              <a:t>Agrupación</a:t>
            </a:r>
          </a:p>
        </p:txBody>
      </p:sp>
      <p:sp>
        <p:nvSpPr>
          <p:cNvPr id="4" name="Marcador de pie de página 3">
            <a:extLst>
              <a:ext uri="{FF2B5EF4-FFF2-40B4-BE49-F238E27FC236}">
                <a16:creationId xmlns:a16="http://schemas.microsoft.com/office/drawing/2014/main" id="{61AB9386-DF46-4219-A599-7F60C63A61B0}"/>
              </a:ext>
            </a:extLst>
          </p:cNvPr>
          <p:cNvSpPr>
            <a:spLocks noGrp="1"/>
          </p:cNvSpPr>
          <p:nvPr>
            <p:ph type="ftr" sz="quarter" idx="11"/>
          </p:nvPr>
        </p:nvSpPr>
        <p:spPr/>
        <p:txBody>
          <a:bodyPr/>
          <a:lstStyle/>
          <a:p>
            <a:r>
              <a:rPr lang="es-ES"/>
              <a:t>Máster en Robótica y Sistemas Inteligentes</a:t>
            </a:r>
            <a:endParaRPr lang="es-ES" dirty="0"/>
          </a:p>
        </p:txBody>
      </p:sp>
      <p:sp>
        <p:nvSpPr>
          <p:cNvPr id="5" name="Marcador de número de diapositiva 4">
            <a:extLst>
              <a:ext uri="{FF2B5EF4-FFF2-40B4-BE49-F238E27FC236}">
                <a16:creationId xmlns:a16="http://schemas.microsoft.com/office/drawing/2014/main" id="{E4744A52-C644-4810-960B-AA3E58D2E021}"/>
              </a:ext>
            </a:extLst>
          </p:cNvPr>
          <p:cNvSpPr>
            <a:spLocks noGrp="1"/>
          </p:cNvSpPr>
          <p:nvPr>
            <p:ph type="sldNum" sz="quarter" idx="12"/>
          </p:nvPr>
        </p:nvSpPr>
        <p:spPr/>
        <p:txBody>
          <a:bodyPr/>
          <a:lstStyle/>
          <a:p>
            <a:fld id="{7C51361C-AF87-194C-B798-ECB5840BEEDE}" type="slidenum">
              <a:rPr lang="es-ES" smtClean="0"/>
              <a:pPr/>
              <a:t>64</a:t>
            </a:fld>
            <a:r>
              <a:rPr lang="es-ES"/>
              <a:t> de XX</a:t>
            </a:r>
            <a:endParaRPr lang="es-ES" dirty="0"/>
          </a:p>
        </p:txBody>
      </p:sp>
      <p:sp>
        <p:nvSpPr>
          <p:cNvPr id="6" name="Marcador de texto 5">
            <a:extLst>
              <a:ext uri="{FF2B5EF4-FFF2-40B4-BE49-F238E27FC236}">
                <a16:creationId xmlns:a16="http://schemas.microsoft.com/office/drawing/2014/main" id="{6C9C27D3-6247-4E9F-9436-160E1CE75292}"/>
              </a:ext>
            </a:extLst>
          </p:cNvPr>
          <p:cNvSpPr>
            <a:spLocks noGrp="1"/>
          </p:cNvSpPr>
          <p:nvPr>
            <p:ph type="body" sz="quarter" idx="13"/>
          </p:nvPr>
        </p:nvSpPr>
        <p:spPr/>
        <p:txBody>
          <a:bodyPr/>
          <a:lstStyle/>
          <a:p>
            <a:r>
              <a:rPr lang="es-ES" dirty="0"/>
              <a:t>Ventajas y Desventajas</a:t>
            </a:r>
          </a:p>
          <a:p>
            <a:endParaRPr lang="es-ES" dirty="0"/>
          </a:p>
        </p:txBody>
      </p:sp>
      <p:sp>
        <p:nvSpPr>
          <p:cNvPr id="8" name="Marcador de contenido 2">
            <a:extLst>
              <a:ext uri="{FF2B5EF4-FFF2-40B4-BE49-F238E27FC236}">
                <a16:creationId xmlns:a16="http://schemas.microsoft.com/office/drawing/2014/main" id="{797285DF-0AAC-4DE9-8CBB-5A533D0036C2}"/>
              </a:ext>
            </a:extLst>
          </p:cNvPr>
          <p:cNvSpPr>
            <a:spLocks noGrp="1"/>
          </p:cNvSpPr>
          <p:nvPr>
            <p:ph idx="1"/>
          </p:nvPr>
        </p:nvSpPr>
        <p:spPr>
          <a:xfrm>
            <a:off x="838200" y="1825625"/>
            <a:ext cx="10515600" cy="4351338"/>
          </a:xfrm>
        </p:spPr>
        <p:txBody>
          <a:bodyPr>
            <a:normAutofit fontScale="92500"/>
          </a:bodyPr>
          <a:lstStyle/>
          <a:p>
            <a:pPr marL="0" indent="0">
              <a:buNone/>
            </a:pPr>
            <a:r>
              <a:rPr lang="es-ES" dirty="0"/>
              <a:t>Ventajas:</a:t>
            </a:r>
          </a:p>
          <a:p>
            <a:pPr marL="0" indent="0">
              <a:buNone/>
            </a:pPr>
            <a:r>
              <a:rPr lang="es-ES" dirty="0"/>
              <a:t>	- Se basa en probabilidad</a:t>
            </a:r>
          </a:p>
          <a:p>
            <a:pPr marL="0" indent="0">
              <a:buNone/>
            </a:pPr>
            <a:r>
              <a:rPr lang="es-ES" dirty="0"/>
              <a:t>	- Se puede utilizar en agrupamientos no circulares como 	los cóncavos elípticos.</a:t>
            </a:r>
          </a:p>
          <a:p>
            <a:pPr marL="0" indent="0">
              <a:buNone/>
            </a:pPr>
            <a:endParaRPr lang="es-ES" dirty="0"/>
          </a:p>
          <a:p>
            <a:pPr marL="0" indent="0">
              <a:buNone/>
            </a:pPr>
            <a:r>
              <a:rPr lang="es-ES" dirty="0"/>
              <a:t>Desventajas:</a:t>
            </a:r>
          </a:p>
          <a:p>
            <a:pPr marL="0" indent="0">
              <a:buNone/>
            </a:pPr>
            <a:r>
              <a:rPr lang="es-ES" dirty="0"/>
              <a:t>	- Depende de la inicialización</a:t>
            </a:r>
          </a:p>
          <a:p>
            <a:pPr marL="0" indent="0">
              <a:buNone/>
            </a:pPr>
            <a:r>
              <a:rPr lang="es-ES" dirty="0"/>
              <a:t>	- Hay que indicar el número de </a:t>
            </a:r>
            <a:r>
              <a:rPr lang="es-ES" dirty="0" err="1"/>
              <a:t>clústers</a:t>
            </a:r>
            <a:endParaRPr lang="es-ES" dirty="0"/>
          </a:p>
          <a:p>
            <a:pPr marL="0" indent="0">
              <a:buNone/>
            </a:pPr>
            <a:r>
              <a:rPr lang="es-ES" dirty="0"/>
              <a:t>	- Presenta dificultades cuando los </a:t>
            </a:r>
            <a:r>
              <a:rPr lang="es-ES" dirty="0" err="1"/>
              <a:t>clústers</a:t>
            </a:r>
            <a:r>
              <a:rPr lang="es-ES" dirty="0"/>
              <a:t> son muy distintos</a:t>
            </a:r>
          </a:p>
        </p:txBody>
      </p:sp>
    </p:spTree>
    <p:extLst>
      <p:ext uri="{BB962C8B-B14F-4D97-AF65-F5344CB8AC3E}">
        <p14:creationId xmlns:p14="http://schemas.microsoft.com/office/powerpoint/2010/main" val="9357503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B9640235-B415-4A4A-A842-6690BA3BB90A}"/>
              </a:ext>
            </a:extLst>
          </p:cNvPr>
          <p:cNvSpPr>
            <a:spLocks noGrp="1"/>
          </p:cNvSpPr>
          <p:nvPr>
            <p:ph type="ctrTitle"/>
          </p:nvPr>
        </p:nvSpPr>
        <p:spPr/>
        <p:txBody>
          <a:bodyPr>
            <a:normAutofit/>
          </a:bodyPr>
          <a:lstStyle/>
          <a:p>
            <a:r>
              <a:rPr lang="es-ES" sz="4000" dirty="0"/>
              <a:t>Introducción al Aprendizaje Automático: Aprendizaje No Supervisado</a:t>
            </a:r>
          </a:p>
        </p:txBody>
      </p:sp>
      <p:sp>
        <p:nvSpPr>
          <p:cNvPr id="8" name="Subtítulo 7">
            <a:extLst>
              <a:ext uri="{FF2B5EF4-FFF2-40B4-BE49-F238E27FC236}">
                <a16:creationId xmlns:a16="http://schemas.microsoft.com/office/drawing/2014/main" id="{AD295A9D-BD75-478B-89EE-E6770343C62F}"/>
              </a:ext>
            </a:extLst>
          </p:cNvPr>
          <p:cNvSpPr>
            <a:spLocks noGrp="1"/>
          </p:cNvSpPr>
          <p:nvPr>
            <p:ph type="subTitle" idx="1"/>
          </p:nvPr>
        </p:nvSpPr>
        <p:spPr/>
        <p:txBody>
          <a:bodyPr>
            <a:normAutofit fontScale="92500" lnSpcReduction="20000"/>
          </a:bodyPr>
          <a:lstStyle/>
          <a:p>
            <a:r>
              <a:rPr lang="es-ES" dirty="0"/>
              <a:t>Javier Díez González</a:t>
            </a:r>
          </a:p>
          <a:p>
            <a:r>
              <a:rPr lang="es-ES" dirty="0"/>
              <a:t>Paula Verde</a:t>
            </a:r>
          </a:p>
        </p:txBody>
      </p:sp>
      <p:sp>
        <p:nvSpPr>
          <p:cNvPr id="4" name="Marcador de pie de página 3">
            <a:extLst>
              <a:ext uri="{FF2B5EF4-FFF2-40B4-BE49-F238E27FC236}">
                <a16:creationId xmlns:a16="http://schemas.microsoft.com/office/drawing/2014/main" id="{B2FB7CEE-D824-4905-825A-D67C78151FB3}"/>
              </a:ext>
            </a:extLst>
          </p:cNvPr>
          <p:cNvSpPr>
            <a:spLocks noGrp="1"/>
          </p:cNvSpPr>
          <p:nvPr>
            <p:ph type="ftr" sz="quarter" idx="11"/>
          </p:nvPr>
        </p:nvSpPr>
        <p:spPr/>
        <p:txBody>
          <a:bodyPr/>
          <a:lstStyle/>
          <a:p>
            <a:r>
              <a:rPr lang="es-ES"/>
              <a:t>Máster en Robótica y Sistemas Inteligentes</a:t>
            </a:r>
            <a:endParaRPr lang="es-ES" dirty="0"/>
          </a:p>
        </p:txBody>
      </p:sp>
      <p:sp>
        <p:nvSpPr>
          <p:cNvPr id="5" name="Marcador de número de diapositiva 4">
            <a:extLst>
              <a:ext uri="{FF2B5EF4-FFF2-40B4-BE49-F238E27FC236}">
                <a16:creationId xmlns:a16="http://schemas.microsoft.com/office/drawing/2014/main" id="{CD4CF915-3FC2-4310-AFD3-37140B1A23E1}"/>
              </a:ext>
            </a:extLst>
          </p:cNvPr>
          <p:cNvSpPr>
            <a:spLocks noGrp="1"/>
          </p:cNvSpPr>
          <p:nvPr>
            <p:ph type="sldNum" sz="quarter" idx="12"/>
          </p:nvPr>
        </p:nvSpPr>
        <p:spPr/>
        <p:txBody>
          <a:bodyPr/>
          <a:lstStyle/>
          <a:p>
            <a:fld id="{7C51361C-AF87-194C-B798-ECB5840BEEDE}" type="slidenum">
              <a:rPr lang="es-ES" smtClean="0"/>
              <a:pPr/>
              <a:t>65</a:t>
            </a:fld>
            <a:r>
              <a:rPr lang="es-ES"/>
              <a:t> de XX</a:t>
            </a:r>
            <a:endParaRPr lang="es-ES" dirty="0"/>
          </a:p>
        </p:txBody>
      </p:sp>
    </p:spTree>
    <p:extLst>
      <p:ext uri="{BB962C8B-B14F-4D97-AF65-F5344CB8AC3E}">
        <p14:creationId xmlns:p14="http://schemas.microsoft.com/office/powerpoint/2010/main" val="1231376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91B52D-9AFE-43F7-8FD1-6172CE7EC7B8}"/>
              </a:ext>
            </a:extLst>
          </p:cNvPr>
          <p:cNvSpPr>
            <a:spLocks noGrp="1"/>
          </p:cNvSpPr>
          <p:nvPr>
            <p:ph type="title"/>
          </p:nvPr>
        </p:nvSpPr>
        <p:spPr/>
        <p:txBody>
          <a:bodyPr/>
          <a:lstStyle/>
          <a:p>
            <a:r>
              <a:rPr lang="es-ES" dirty="0"/>
              <a:t>¿Qué es la Inteligencia Artificial?</a:t>
            </a:r>
          </a:p>
        </p:txBody>
      </p:sp>
      <p:graphicFrame>
        <p:nvGraphicFramePr>
          <p:cNvPr id="7" name="Marcador de contenido 6">
            <a:extLst>
              <a:ext uri="{FF2B5EF4-FFF2-40B4-BE49-F238E27FC236}">
                <a16:creationId xmlns:a16="http://schemas.microsoft.com/office/drawing/2014/main" id="{2EADAD6E-6211-4094-829C-C32D9FA87C0B}"/>
              </a:ext>
            </a:extLst>
          </p:cNvPr>
          <p:cNvGraphicFramePr>
            <a:graphicFrameLocks noGrp="1"/>
          </p:cNvGraphicFramePr>
          <p:nvPr>
            <p:ph idx="1"/>
            <p:extLst>
              <p:ext uri="{D42A27DB-BD31-4B8C-83A1-F6EECF244321}">
                <p14:modId xmlns:p14="http://schemas.microsoft.com/office/powerpoint/2010/main" val="969124839"/>
              </p:ext>
            </p:extLst>
          </p:nvPr>
        </p:nvGraphicFramePr>
        <p:xfrm>
          <a:off x="838200" y="2134879"/>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pie de página 3">
            <a:extLst>
              <a:ext uri="{FF2B5EF4-FFF2-40B4-BE49-F238E27FC236}">
                <a16:creationId xmlns:a16="http://schemas.microsoft.com/office/drawing/2014/main" id="{63966789-F6CA-4FAF-BF73-0133ADF4340F}"/>
              </a:ext>
            </a:extLst>
          </p:cNvPr>
          <p:cNvSpPr>
            <a:spLocks noGrp="1"/>
          </p:cNvSpPr>
          <p:nvPr>
            <p:ph type="ftr" sz="quarter" idx="11"/>
          </p:nvPr>
        </p:nvSpPr>
        <p:spPr/>
        <p:txBody>
          <a:bodyPr/>
          <a:lstStyle/>
          <a:p>
            <a:r>
              <a:rPr lang="es-ES"/>
              <a:t>Máster en Robótica y Sistemas Inteligentes</a:t>
            </a:r>
            <a:endParaRPr lang="es-ES" dirty="0"/>
          </a:p>
        </p:txBody>
      </p:sp>
      <p:sp>
        <p:nvSpPr>
          <p:cNvPr id="5" name="Marcador de número de diapositiva 4">
            <a:extLst>
              <a:ext uri="{FF2B5EF4-FFF2-40B4-BE49-F238E27FC236}">
                <a16:creationId xmlns:a16="http://schemas.microsoft.com/office/drawing/2014/main" id="{37F364DF-2575-475D-9172-58CE6808E811}"/>
              </a:ext>
            </a:extLst>
          </p:cNvPr>
          <p:cNvSpPr>
            <a:spLocks noGrp="1"/>
          </p:cNvSpPr>
          <p:nvPr>
            <p:ph type="sldNum" sz="quarter" idx="12"/>
          </p:nvPr>
        </p:nvSpPr>
        <p:spPr/>
        <p:txBody>
          <a:bodyPr/>
          <a:lstStyle/>
          <a:p>
            <a:fld id="{7C51361C-AF87-194C-B798-ECB5840BEEDE}" type="slidenum">
              <a:rPr lang="es-ES" smtClean="0"/>
              <a:pPr/>
              <a:t>7</a:t>
            </a:fld>
            <a:r>
              <a:rPr lang="es-ES" dirty="0"/>
              <a:t> de 65</a:t>
            </a:r>
          </a:p>
        </p:txBody>
      </p:sp>
      <p:sp>
        <p:nvSpPr>
          <p:cNvPr id="6" name="Marcador de texto 5">
            <a:extLst>
              <a:ext uri="{FF2B5EF4-FFF2-40B4-BE49-F238E27FC236}">
                <a16:creationId xmlns:a16="http://schemas.microsoft.com/office/drawing/2014/main" id="{2FDC9A7F-12E4-45D9-97F9-BEE940E19ECA}"/>
              </a:ext>
            </a:extLst>
          </p:cNvPr>
          <p:cNvSpPr>
            <a:spLocks noGrp="1"/>
          </p:cNvSpPr>
          <p:nvPr>
            <p:ph type="body" sz="quarter" idx="13"/>
          </p:nvPr>
        </p:nvSpPr>
        <p:spPr/>
        <p:txBody>
          <a:bodyPr/>
          <a:lstStyle/>
          <a:p>
            <a:r>
              <a:rPr lang="es-ES" dirty="0"/>
              <a:t>Diferentes Ramas de la Inteligencia Artificial</a:t>
            </a:r>
          </a:p>
        </p:txBody>
      </p:sp>
      <p:grpSp>
        <p:nvGrpSpPr>
          <p:cNvPr id="8" name="Grupo 7">
            <a:extLst>
              <a:ext uri="{FF2B5EF4-FFF2-40B4-BE49-F238E27FC236}">
                <a16:creationId xmlns:a16="http://schemas.microsoft.com/office/drawing/2014/main" id="{BD7DA09C-2AA9-4108-89BB-A31493E29BE6}"/>
              </a:ext>
            </a:extLst>
          </p:cNvPr>
          <p:cNvGrpSpPr/>
          <p:nvPr/>
        </p:nvGrpSpPr>
        <p:grpSpPr>
          <a:xfrm rot="5400000">
            <a:off x="6767271" y="2844658"/>
            <a:ext cx="476590" cy="372627"/>
            <a:chOff x="5019505" y="1544306"/>
            <a:chExt cx="476590" cy="297784"/>
          </a:xfrm>
        </p:grpSpPr>
        <p:sp>
          <p:nvSpPr>
            <p:cNvPr id="9" name="Flecha: a la derecha 8">
              <a:extLst>
                <a:ext uri="{FF2B5EF4-FFF2-40B4-BE49-F238E27FC236}">
                  <a16:creationId xmlns:a16="http://schemas.microsoft.com/office/drawing/2014/main" id="{DCDEAA16-9B0A-4609-A863-2FD56ABF1C30}"/>
                </a:ext>
              </a:extLst>
            </p:cNvPr>
            <p:cNvSpPr/>
            <p:nvPr/>
          </p:nvSpPr>
          <p:spPr>
            <a:xfrm rot="16200000">
              <a:off x="5108908" y="1454903"/>
              <a:ext cx="297783" cy="476590"/>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0" name="Flecha: a la derecha 4">
              <a:extLst>
                <a:ext uri="{FF2B5EF4-FFF2-40B4-BE49-F238E27FC236}">
                  <a16:creationId xmlns:a16="http://schemas.microsoft.com/office/drawing/2014/main" id="{068E0B64-570A-46D2-9453-5CFF711ACCCD}"/>
                </a:ext>
              </a:extLst>
            </p:cNvPr>
            <p:cNvSpPr txBox="1"/>
            <p:nvPr/>
          </p:nvSpPr>
          <p:spPr>
            <a:xfrm rot="16200000">
              <a:off x="5153576" y="1594889"/>
              <a:ext cx="208448" cy="2859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ES" sz="1200" kern="1200"/>
            </a:p>
          </p:txBody>
        </p:sp>
      </p:grpSp>
      <p:grpSp>
        <p:nvGrpSpPr>
          <p:cNvPr id="11" name="Grupo 10">
            <a:extLst>
              <a:ext uri="{FF2B5EF4-FFF2-40B4-BE49-F238E27FC236}">
                <a16:creationId xmlns:a16="http://schemas.microsoft.com/office/drawing/2014/main" id="{4E9B5CC3-CED5-4B13-B0B1-D1E602FA7732}"/>
              </a:ext>
            </a:extLst>
          </p:cNvPr>
          <p:cNvGrpSpPr/>
          <p:nvPr/>
        </p:nvGrpSpPr>
        <p:grpSpPr>
          <a:xfrm>
            <a:off x="7371440" y="2542249"/>
            <a:ext cx="1213294" cy="977443"/>
            <a:chOff x="4556931" y="2104"/>
            <a:chExt cx="1401737" cy="1401737"/>
          </a:xfrm>
        </p:grpSpPr>
        <p:sp>
          <p:nvSpPr>
            <p:cNvPr id="12" name="Elipse 11">
              <a:extLst>
                <a:ext uri="{FF2B5EF4-FFF2-40B4-BE49-F238E27FC236}">
                  <a16:creationId xmlns:a16="http://schemas.microsoft.com/office/drawing/2014/main" id="{46EEA3D2-E688-4256-ADD4-699073F830F8}"/>
                </a:ext>
              </a:extLst>
            </p:cNvPr>
            <p:cNvSpPr/>
            <p:nvPr/>
          </p:nvSpPr>
          <p:spPr>
            <a:xfrm>
              <a:off x="4556931" y="2104"/>
              <a:ext cx="1401737" cy="140173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Elipse 4">
              <a:extLst>
                <a:ext uri="{FF2B5EF4-FFF2-40B4-BE49-F238E27FC236}">
                  <a16:creationId xmlns:a16="http://schemas.microsoft.com/office/drawing/2014/main" id="{DD805957-C2F7-4ACE-ACD0-EDF3E35893A7}"/>
                </a:ext>
              </a:extLst>
            </p:cNvPr>
            <p:cNvSpPr txBox="1"/>
            <p:nvPr/>
          </p:nvSpPr>
          <p:spPr>
            <a:xfrm>
              <a:off x="4762211" y="207384"/>
              <a:ext cx="991177" cy="9911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s-ES" sz="1200" dirty="0"/>
                <a:t>Aprendizaje Supervisado</a:t>
              </a:r>
              <a:endParaRPr lang="es-ES" sz="1200" kern="1200" dirty="0"/>
            </a:p>
          </p:txBody>
        </p:sp>
      </p:grpSp>
      <p:grpSp>
        <p:nvGrpSpPr>
          <p:cNvPr id="14" name="Grupo 13">
            <a:extLst>
              <a:ext uri="{FF2B5EF4-FFF2-40B4-BE49-F238E27FC236}">
                <a16:creationId xmlns:a16="http://schemas.microsoft.com/office/drawing/2014/main" id="{A62F4179-17B1-4B3A-8DC6-7DDADF7278AB}"/>
              </a:ext>
            </a:extLst>
          </p:cNvPr>
          <p:cNvGrpSpPr/>
          <p:nvPr/>
        </p:nvGrpSpPr>
        <p:grpSpPr>
          <a:xfrm>
            <a:off x="5521238" y="1019954"/>
            <a:ext cx="1213294" cy="977443"/>
            <a:chOff x="4556931" y="2104"/>
            <a:chExt cx="1401737" cy="1401737"/>
          </a:xfrm>
        </p:grpSpPr>
        <p:sp>
          <p:nvSpPr>
            <p:cNvPr id="15" name="Elipse 14">
              <a:extLst>
                <a:ext uri="{FF2B5EF4-FFF2-40B4-BE49-F238E27FC236}">
                  <a16:creationId xmlns:a16="http://schemas.microsoft.com/office/drawing/2014/main" id="{10C21269-51A6-4275-8579-F7C1EEB76DDB}"/>
                </a:ext>
              </a:extLst>
            </p:cNvPr>
            <p:cNvSpPr/>
            <p:nvPr/>
          </p:nvSpPr>
          <p:spPr>
            <a:xfrm>
              <a:off x="4556931" y="2104"/>
              <a:ext cx="1401737" cy="140173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Elipse 4">
              <a:extLst>
                <a:ext uri="{FF2B5EF4-FFF2-40B4-BE49-F238E27FC236}">
                  <a16:creationId xmlns:a16="http://schemas.microsoft.com/office/drawing/2014/main" id="{FB5689BD-836F-4FDB-9A56-7A7EBF9FA043}"/>
                </a:ext>
              </a:extLst>
            </p:cNvPr>
            <p:cNvSpPr txBox="1"/>
            <p:nvPr/>
          </p:nvSpPr>
          <p:spPr>
            <a:xfrm>
              <a:off x="4762211" y="207384"/>
              <a:ext cx="991177" cy="9911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s-ES" sz="1200" dirty="0"/>
                <a:t>Aprendizaje No Supervisado</a:t>
              </a:r>
              <a:endParaRPr lang="es-ES" sz="1200" kern="1200" dirty="0"/>
            </a:p>
          </p:txBody>
        </p:sp>
      </p:grpSp>
      <p:grpSp>
        <p:nvGrpSpPr>
          <p:cNvPr id="17" name="Grupo 16">
            <a:extLst>
              <a:ext uri="{FF2B5EF4-FFF2-40B4-BE49-F238E27FC236}">
                <a16:creationId xmlns:a16="http://schemas.microsoft.com/office/drawing/2014/main" id="{4934A0E5-68A8-4BB5-8F0C-CED7DBA629ED}"/>
              </a:ext>
            </a:extLst>
          </p:cNvPr>
          <p:cNvGrpSpPr/>
          <p:nvPr/>
        </p:nvGrpSpPr>
        <p:grpSpPr>
          <a:xfrm>
            <a:off x="5896853" y="1991735"/>
            <a:ext cx="476590" cy="266718"/>
            <a:chOff x="5019505" y="1544306"/>
            <a:chExt cx="476590" cy="297784"/>
          </a:xfrm>
        </p:grpSpPr>
        <p:sp>
          <p:nvSpPr>
            <p:cNvPr id="18" name="Flecha: a la derecha 17">
              <a:extLst>
                <a:ext uri="{FF2B5EF4-FFF2-40B4-BE49-F238E27FC236}">
                  <a16:creationId xmlns:a16="http://schemas.microsoft.com/office/drawing/2014/main" id="{3687F27E-1F73-4EDB-A428-A48F4E414902}"/>
                </a:ext>
              </a:extLst>
            </p:cNvPr>
            <p:cNvSpPr/>
            <p:nvPr/>
          </p:nvSpPr>
          <p:spPr>
            <a:xfrm rot="16200000">
              <a:off x="5108908" y="1454903"/>
              <a:ext cx="297783" cy="476590"/>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9" name="Flecha: a la derecha 4">
              <a:extLst>
                <a:ext uri="{FF2B5EF4-FFF2-40B4-BE49-F238E27FC236}">
                  <a16:creationId xmlns:a16="http://schemas.microsoft.com/office/drawing/2014/main" id="{185ABF89-C353-4DF3-9244-FC8C3B01C951}"/>
                </a:ext>
              </a:extLst>
            </p:cNvPr>
            <p:cNvSpPr txBox="1"/>
            <p:nvPr/>
          </p:nvSpPr>
          <p:spPr>
            <a:xfrm rot="16200000">
              <a:off x="5153576" y="1594889"/>
              <a:ext cx="208448" cy="2859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ES" sz="1200" kern="1200"/>
            </a:p>
          </p:txBody>
        </p:sp>
      </p:grpSp>
      <p:grpSp>
        <p:nvGrpSpPr>
          <p:cNvPr id="20" name="Grupo 19">
            <a:extLst>
              <a:ext uri="{FF2B5EF4-FFF2-40B4-BE49-F238E27FC236}">
                <a16:creationId xmlns:a16="http://schemas.microsoft.com/office/drawing/2014/main" id="{94D1BEED-FB68-42A6-9535-6879A049894A}"/>
              </a:ext>
            </a:extLst>
          </p:cNvPr>
          <p:cNvGrpSpPr/>
          <p:nvPr/>
        </p:nvGrpSpPr>
        <p:grpSpPr>
          <a:xfrm>
            <a:off x="3498173" y="2542248"/>
            <a:ext cx="1213294" cy="977443"/>
            <a:chOff x="4556931" y="2104"/>
            <a:chExt cx="1401737" cy="1401737"/>
          </a:xfrm>
        </p:grpSpPr>
        <p:sp>
          <p:nvSpPr>
            <p:cNvPr id="21" name="Elipse 20">
              <a:extLst>
                <a:ext uri="{FF2B5EF4-FFF2-40B4-BE49-F238E27FC236}">
                  <a16:creationId xmlns:a16="http://schemas.microsoft.com/office/drawing/2014/main" id="{292D772E-9380-4162-AACE-D928D5D127A9}"/>
                </a:ext>
              </a:extLst>
            </p:cNvPr>
            <p:cNvSpPr/>
            <p:nvPr/>
          </p:nvSpPr>
          <p:spPr>
            <a:xfrm>
              <a:off x="4556931" y="2104"/>
              <a:ext cx="1401737" cy="140173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Elipse 4">
              <a:extLst>
                <a:ext uri="{FF2B5EF4-FFF2-40B4-BE49-F238E27FC236}">
                  <a16:creationId xmlns:a16="http://schemas.microsoft.com/office/drawing/2014/main" id="{EDE75100-B8F7-4D4E-B5E8-2D075B91BEB8}"/>
                </a:ext>
              </a:extLst>
            </p:cNvPr>
            <p:cNvSpPr txBox="1"/>
            <p:nvPr/>
          </p:nvSpPr>
          <p:spPr>
            <a:xfrm>
              <a:off x="4762211" y="207384"/>
              <a:ext cx="991177" cy="9911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s-ES" sz="1200" dirty="0"/>
                <a:t>Aprendizaje Reforzado</a:t>
              </a:r>
              <a:endParaRPr lang="es-ES" sz="1200" kern="1200" dirty="0"/>
            </a:p>
          </p:txBody>
        </p:sp>
      </p:grpSp>
      <p:grpSp>
        <p:nvGrpSpPr>
          <p:cNvPr id="23" name="Grupo 22">
            <a:extLst>
              <a:ext uri="{FF2B5EF4-FFF2-40B4-BE49-F238E27FC236}">
                <a16:creationId xmlns:a16="http://schemas.microsoft.com/office/drawing/2014/main" id="{603E547D-1715-4C1D-B7D0-4030E199669B}"/>
              </a:ext>
            </a:extLst>
          </p:cNvPr>
          <p:cNvGrpSpPr/>
          <p:nvPr/>
        </p:nvGrpSpPr>
        <p:grpSpPr>
          <a:xfrm rot="16200000">
            <a:off x="4891868" y="2844656"/>
            <a:ext cx="476590" cy="372627"/>
            <a:chOff x="5019505" y="1544306"/>
            <a:chExt cx="476590" cy="297784"/>
          </a:xfrm>
        </p:grpSpPr>
        <p:sp>
          <p:nvSpPr>
            <p:cNvPr id="24" name="Flecha: a la derecha 23">
              <a:extLst>
                <a:ext uri="{FF2B5EF4-FFF2-40B4-BE49-F238E27FC236}">
                  <a16:creationId xmlns:a16="http://schemas.microsoft.com/office/drawing/2014/main" id="{292D992D-B593-4E0A-B426-1F5CA9932A6B}"/>
                </a:ext>
              </a:extLst>
            </p:cNvPr>
            <p:cNvSpPr/>
            <p:nvPr/>
          </p:nvSpPr>
          <p:spPr>
            <a:xfrm rot="16200000">
              <a:off x="5108908" y="1454903"/>
              <a:ext cx="297783" cy="476590"/>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5" name="Flecha: a la derecha 4">
              <a:extLst>
                <a:ext uri="{FF2B5EF4-FFF2-40B4-BE49-F238E27FC236}">
                  <a16:creationId xmlns:a16="http://schemas.microsoft.com/office/drawing/2014/main" id="{91A03070-80D4-4B46-AA2E-F3A99B3CD500}"/>
                </a:ext>
              </a:extLst>
            </p:cNvPr>
            <p:cNvSpPr txBox="1"/>
            <p:nvPr/>
          </p:nvSpPr>
          <p:spPr>
            <a:xfrm rot="16200000">
              <a:off x="5153576" y="1594889"/>
              <a:ext cx="208448" cy="2859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ES" sz="1200" kern="1200"/>
            </a:p>
          </p:txBody>
        </p:sp>
      </p:grpSp>
      <p:grpSp>
        <p:nvGrpSpPr>
          <p:cNvPr id="26" name="Grupo 25">
            <a:extLst>
              <a:ext uri="{FF2B5EF4-FFF2-40B4-BE49-F238E27FC236}">
                <a16:creationId xmlns:a16="http://schemas.microsoft.com/office/drawing/2014/main" id="{20CDAD48-02B5-4565-8220-B7A62937B092}"/>
              </a:ext>
            </a:extLst>
          </p:cNvPr>
          <p:cNvGrpSpPr/>
          <p:nvPr/>
        </p:nvGrpSpPr>
        <p:grpSpPr>
          <a:xfrm rot="19111137">
            <a:off x="3585488" y="4829498"/>
            <a:ext cx="476590" cy="345976"/>
            <a:chOff x="5019504" y="1590940"/>
            <a:chExt cx="476590" cy="345976"/>
          </a:xfrm>
        </p:grpSpPr>
        <p:sp>
          <p:nvSpPr>
            <p:cNvPr id="27" name="Flecha: a la derecha 26">
              <a:extLst>
                <a:ext uri="{FF2B5EF4-FFF2-40B4-BE49-F238E27FC236}">
                  <a16:creationId xmlns:a16="http://schemas.microsoft.com/office/drawing/2014/main" id="{76B3B4FE-06F4-4A6B-BC44-E5AAEDC251E7}"/>
                </a:ext>
              </a:extLst>
            </p:cNvPr>
            <p:cNvSpPr/>
            <p:nvPr/>
          </p:nvSpPr>
          <p:spPr>
            <a:xfrm rot="16200000">
              <a:off x="5084811" y="1525633"/>
              <a:ext cx="345976" cy="476590"/>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8" name="Flecha: a la derecha 4">
              <a:extLst>
                <a:ext uri="{FF2B5EF4-FFF2-40B4-BE49-F238E27FC236}">
                  <a16:creationId xmlns:a16="http://schemas.microsoft.com/office/drawing/2014/main" id="{13713C6E-D218-4B55-BB0E-9599C55985A4}"/>
                </a:ext>
              </a:extLst>
            </p:cNvPr>
            <p:cNvSpPr txBox="1"/>
            <p:nvPr/>
          </p:nvSpPr>
          <p:spPr>
            <a:xfrm rot="16200000">
              <a:off x="5136708" y="1672848"/>
              <a:ext cx="242183" cy="2859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ES" sz="1200" kern="1200"/>
            </a:p>
          </p:txBody>
        </p:sp>
      </p:grpSp>
      <p:grpSp>
        <p:nvGrpSpPr>
          <p:cNvPr id="29" name="Grupo 28">
            <a:extLst>
              <a:ext uri="{FF2B5EF4-FFF2-40B4-BE49-F238E27FC236}">
                <a16:creationId xmlns:a16="http://schemas.microsoft.com/office/drawing/2014/main" id="{FA15BBF9-DA8B-4168-8A9D-36DE79C74523}"/>
              </a:ext>
            </a:extLst>
          </p:cNvPr>
          <p:cNvGrpSpPr/>
          <p:nvPr/>
        </p:nvGrpSpPr>
        <p:grpSpPr>
          <a:xfrm>
            <a:off x="2774971" y="3933374"/>
            <a:ext cx="1213294" cy="977443"/>
            <a:chOff x="4556931" y="2104"/>
            <a:chExt cx="1401737" cy="1401737"/>
          </a:xfrm>
        </p:grpSpPr>
        <p:sp>
          <p:nvSpPr>
            <p:cNvPr id="30" name="Elipse 29">
              <a:extLst>
                <a:ext uri="{FF2B5EF4-FFF2-40B4-BE49-F238E27FC236}">
                  <a16:creationId xmlns:a16="http://schemas.microsoft.com/office/drawing/2014/main" id="{736D066A-7B0F-4CA8-BA47-9670DF91E1EC}"/>
                </a:ext>
              </a:extLst>
            </p:cNvPr>
            <p:cNvSpPr/>
            <p:nvPr/>
          </p:nvSpPr>
          <p:spPr>
            <a:xfrm>
              <a:off x="4556931" y="2104"/>
              <a:ext cx="1401737" cy="140173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Elipse 4">
              <a:extLst>
                <a:ext uri="{FF2B5EF4-FFF2-40B4-BE49-F238E27FC236}">
                  <a16:creationId xmlns:a16="http://schemas.microsoft.com/office/drawing/2014/main" id="{909CE40B-2898-4382-AEAF-C00A1DF251C4}"/>
                </a:ext>
              </a:extLst>
            </p:cNvPr>
            <p:cNvSpPr txBox="1"/>
            <p:nvPr/>
          </p:nvSpPr>
          <p:spPr>
            <a:xfrm>
              <a:off x="4762211" y="207384"/>
              <a:ext cx="991177" cy="9911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s-ES" sz="1200" kern="1200" dirty="0"/>
                <a:t>Algoritmos Exactos</a:t>
              </a:r>
            </a:p>
          </p:txBody>
        </p:sp>
      </p:grpSp>
      <p:grpSp>
        <p:nvGrpSpPr>
          <p:cNvPr id="32" name="Grupo 31">
            <a:extLst>
              <a:ext uri="{FF2B5EF4-FFF2-40B4-BE49-F238E27FC236}">
                <a16:creationId xmlns:a16="http://schemas.microsoft.com/office/drawing/2014/main" id="{73A33D5C-4267-43B3-8CF7-520E7BD767EF}"/>
              </a:ext>
            </a:extLst>
          </p:cNvPr>
          <p:cNvGrpSpPr/>
          <p:nvPr/>
        </p:nvGrpSpPr>
        <p:grpSpPr>
          <a:xfrm rot="17860601">
            <a:off x="3259878" y="5407530"/>
            <a:ext cx="476590" cy="345976"/>
            <a:chOff x="5019504" y="1590940"/>
            <a:chExt cx="476590" cy="345976"/>
          </a:xfrm>
        </p:grpSpPr>
        <p:sp>
          <p:nvSpPr>
            <p:cNvPr id="33" name="Flecha: a la derecha 32">
              <a:extLst>
                <a:ext uri="{FF2B5EF4-FFF2-40B4-BE49-F238E27FC236}">
                  <a16:creationId xmlns:a16="http://schemas.microsoft.com/office/drawing/2014/main" id="{01E55D6D-6D57-4460-A61C-7DCF73E66251}"/>
                </a:ext>
              </a:extLst>
            </p:cNvPr>
            <p:cNvSpPr/>
            <p:nvPr/>
          </p:nvSpPr>
          <p:spPr>
            <a:xfrm rot="16200000">
              <a:off x="5084811" y="1525633"/>
              <a:ext cx="345976" cy="476590"/>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4" name="Flecha: a la derecha 4">
              <a:extLst>
                <a:ext uri="{FF2B5EF4-FFF2-40B4-BE49-F238E27FC236}">
                  <a16:creationId xmlns:a16="http://schemas.microsoft.com/office/drawing/2014/main" id="{BDA70D8D-F707-4FB5-B0A6-199F498B5EFE}"/>
                </a:ext>
              </a:extLst>
            </p:cNvPr>
            <p:cNvSpPr txBox="1"/>
            <p:nvPr/>
          </p:nvSpPr>
          <p:spPr>
            <a:xfrm rot="16200000">
              <a:off x="5136708" y="1672848"/>
              <a:ext cx="242183" cy="2859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ES" sz="1200" kern="1200"/>
            </a:p>
          </p:txBody>
        </p:sp>
      </p:grpSp>
      <p:grpSp>
        <p:nvGrpSpPr>
          <p:cNvPr id="35" name="Grupo 34">
            <a:extLst>
              <a:ext uri="{FF2B5EF4-FFF2-40B4-BE49-F238E27FC236}">
                <a16:creationId xmlns:a16="http://schemas.microsoft.com/office/drawing/2014/main" id="{0150429A-1440-431A-959E-ECAECB637EB9}"/>
              </a:ext>
            </a:extLst>
          </p:cNvPr>
          <p:cNvGrpSpPr/>
          <p:nvPr/>
        </p:nvGrpSpPr>
        <p:grpSpPr>
          <a:xfrm>
            <a:off x="2084128" y="4878910"/>
            <a:ext cx="1213294" cy="977443"/>
            <a:chOff x="4556931" y="2104"/>
            <a:chExt cx="1401737" cy="1401737"/>
          </a:xfrm>
        </p:grpSpPr>
        <p:sp>
          <p:nvSpPr>
            <p:cNvPr id="36" name="Elipse 35">
              <a:extLst>
                <a:ext uri="{FF2B5EF4-FFF2-40B4-BE49-F238E27FC236}">
                  <a16:creationId xmlns:a16="http://schemas.microsoft.com/office/drawing/2014/main" id="{E55ABEF8-730F-4360-B61F-96BF9F03B360}"/>
                </a:ext>
              </a:extLst>
            </p:cNvPr>
            <p:cNvSpPr/>
            <p:nvPr/>
          </p:nvSpPr>
          <p:spPr>
            <a:xfrm>
              <a:off x="4556931" y="2104"/>
              <a:ext cx="1401737" cy="140173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7" name="Elipse 4">
              <a:extLst>
                <a:ext uri="{FF2B5EF4-FFF2-40B4-BE49-F238E27FC236}">
                  <a16:creationId xmlns:a16="http://schemas.microsoft.com/office/drawing/2014/main" id="{94F9D03B-65C5-4961-BB82-3C1BE71E481A}"/>
                </a:ext>
              </a:extLst>
            </p:cNvPr>
            <p:cNvSpPr txBox="1"/>
            <p:nvPr/>
          </p:nvSpPr>
          <p:spPr>
            <a:xfrm>
              <a:off x="4762211" y="207384"/>
              <a:ext cx="991177" cy="9911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s-ES" sz="1200" kern="1200" dirty="0"/>
                <a:t>Algoritmos Aproximados</a:t>
              </a:r>
            </a:p>
          </p:txBody>
        </p:sp>
      </p:grpSp>
      <p:grpSp>
        <p:nvGrpSpPr>
          <p:cNvPr id="38" name="Grupo 37">
            <a:extLst>
              <a:ext uri="{FF2B5EF4-FFF2-40B4-BE49-F238E27FC236}">
                <a16:creationId xmlns:a16="http://schemas.microsoft.com/office/drawing/2014/main" id="{040CD7A4-7B88-4B20-B310-D0B1241168D1}"/>
              </a:ext>
            </a:extLst>
          </p:cNvPr>
          <p:cNvGrpSpPr/>
          <p:nvPr/>
        </p:nvGrpSpPr>
        <p:grpSpPr>
          <a:xfrm rot="14677681">
            <a:off x="3284249" y="6071369"/>
            <a:ext cx="476590" cy="345976"/>
            <a:chOff x="5019504" y="1590940"/>
            <a:chExt cx="476590" cy="345976"/>
          </a:xfrm>
        </p:grpSpPr>
        <p:sp>
          <p:nvSpPr>
            <p:cNvPr id="39" name="Flecha: a la derecha 38">
              <a:extLst>
                <a:ext uri="{FF2B5EF4-FFF2-40B4-BE49-F238E27FC236}">
                  <a16:creationId xmlns:a16="http://schemas.microsoft.com/office/drawing/2014/main" id="{92CA162A-C11C-457D-AB14-805E87355C16}"/>
                </a:ext>
              </a:extLst>
            </p:cNvPr>
            <p:cNvSpPr/>
            <p:nvPr/>
          </p:nvSpPr>
          <p:spPr>
            <a:xfrm rot="16200000">
              <a:off x="5084811" y="1525633"/>
              <a:ext cx="345976" cy="476590"/>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0" name="Flecha: a la derecha 4">
              <a:extLst>
                <a:ext uri="{FF2B5EF4-FFF2-40B4-BE49-F238E27FC236}">
                  <a16:creationId xmlns:a16="http://schemas.microsoft.com/office/drawing/2014/main" id="{693C002E-8F6A-4028-BC85-AC35D849C3ED}"/>
                </a:ext>
              </a:extLst>
            </p:cNvPr>
            <p:cNvSpPr txBox="1"/>
            <p:nvPr/>
          </p:nvSpPr>
          <p:spPr>
            <a:xfrm rot="16200000">
              <a:off x="5136708" y="1672848"/>
              <a:ext cx="242183" cy="2859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ES" sz="1200" kern="1200"/>
            </a:p>
          </p:txBody>
        </p:sp>
      </p:grpSp>
      <p:grpSp>
        <p:nvGrpSpPr>
          <p:cNvPr id="41" name="Grupo 40">
            <a:extLst>
              <a:ext uri="{FF2B5EF4-FFF2-40B4-BE49-F238E27FC236}">
                <a16:creationId xmlns:a16="http://schemas.microsoft.com/office/drawing/2014/main" id="{FDE7C315-19DE-4AF4-83D2-E4750A011DC6}"/>
              </a:ext>
            </a:extLst>
          </p:cNvPr>
          <p:cNvGrpSpPr/>
          <p:nvPr/>
        </p:nvGrpSpPr>
        <p:grpSpPr>
          <a:xfrm>
            <a:off x="2093464" y="5867628"/>
            <a:ext cx="1213294" cy="977443"/>
            <a:chOff x="4556931" y="2104"/>
            <a:chExt cx="1401737" cy="1401737"/>
          </a:xfrm>
        </p:grpSpPr>
        <p:sp>
          <p:nvSpPr>
            <p:cNvPr id="42" name="Elipse 41">
              <a:extLst>
                <a:ext uri="{FF2B5EF4-FFF2-40B4-BE49-F238E27FC236}">
                  <a16:creationId xmlns:a16="http://schemas.microsoft.com/office/drawing/2014/main" id="{9554EB7C-9BCA-4E18-8D94-DD4C484E4A47}"/>
                </a:ext>
              </a:extLst>
            </p:cNvPr>
            <p:cNvSpPr/>
            <p:nvPr/>
          </p:nvSpPr>
          <p:spPr>
            <a:xfrm>
              <a:off x="4556931" y="2104"/>
              <a:ext cx="1401737" cy="140173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3" name="Elipse 4">
              <a:extLst>
                <a:ext uri="{FF2B5EF4-FFF2-40B4-BE49-F238E27FC236}">
                  <a16:creationId xmlns:a16="http://schemas.microsoft.com/office/drawing/2014/main" id="{3EFCEA5F-2857-466F-AD02-11FC8C545AE7}"/>
                </a:ext>
              </a:extLst>
            </p:cNvPr>
            <p:cNvSpPr txBox="1"/>
            <p:nvPr/>
          </p:nvSpPr>
          <p:spPr>
            <a:xfrm>
              <a:off x="4762211" y="207384"/>
              <a:ext cx="991177" cy="9911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s-ES" sz="1200" kern="1200" dirty="0"/>
                <a:t>Algoritmos Heurísticos</a:t>
              </a:r>
            </a:p>
          </p:txBody>
        </p:sp>
      </p:grpSp>
      <p:grpSp>
        <p:nvGrpSpPr>
          <p:cNvPr id="44" name="Grupo 43">
            <a:extLst>
              <a:ext uri="{FF2B5EF4-FFF2-40B4-BE49-F238E27FC236}">
                <a16:creationId xmlns:a16="http://schemas.microsoft.com/office/drawing/2014/main" id="{6331A8BE-5B79-462B-B8CE-17577427D2DD}"/>
              </a:ext>
            </a:extLst>
          </p:cNvPr>
          <p:cNvGrpSpPr/>
          <p:nvPr/>
        </p:nvGrpSpPr>
        <p:grpSpPr>
          <a:xfrm rot="2310062">
            <a:off x="8322851" y="2287195"/>
            <a:ext cx="476590" cy="372627"/>
            <a:chOff x="5019505" y="1544306"/>
            <a:chExt cx="476590" cy="297784"/>
          </a:xfrm>
        </p:grpSpPr>
        <p:sp>
          <p:nvSpPr>
            <p:cNvPr id="45" name="Flecha: a la derecha 44">
              <a:extLst>
                <a:ext uri="{FF2B5EF4-FFF2-40B4-BE49-F238E27FC236}">
                  <a16:creationId xmlns:a16="http://schemas.microsoft.com/office/drawing/2014/main" id="{65A34B4F-50D9-4CE9-A55B-52DE3CC17BE8}"/>
                </a:ext>
              </a:extLst>
            </p:cNvPr>
            <p:cNvSpPr/>
            <p:nvPr/>
          </p:nvSpPr>
          <p:spPr>
            <a:xfrm rot="16200000">
              <a:off x="5108908" y="1454903"/>
              <a:ext cx="297783" cy="476590"/>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6" name="Flecha: a la derecha 4">
              <a:extLst>
                <a:ext uri="{FF2B5EF4-FFF2-40B4-BE49-F238E27FC236}">
                  <a16:creationId xmlns:a16="http://schemas.microsoft.com/office/drawing/2014/main" id="{A8CFE550-F803-4930-95C2-FC7C85F2948B}"/>
                </a:ext>
              </a:extLst>
            </p:cNvPr>
            <p:cNvSpPr txBox="1"/>
            <p:nvPr/>
          </p:nvSpPr>
          <p:spPr>
            <a:xfrm rot="16200000">
              <a:off x="5153576" y="1594889"/>
              <a:ext cx="208448" cy="2859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ES" sz="1200" kern="1200"/>
            </a:p>
          </p:txBody>
        </p:sp>
      </p:grpSp>
      <p:grpSp>
        <p:nvGrpSpPr>
          <p:cNvPr id="47" name="Grupo 46">
            <a:extLst>
              <a:ext uri="{FF2B5EF4-FFF2-40B4-BE49-F238E27FC236}">
                <a16:creationId xmlns:a16="http://schemas.microsoft.com/office/drawing/2014/main" id="{D6893C97-C13B-4364-A244-2AAEA59C0F68}"/>
              </a:ext>
            </a:extLst>
          </p:cNvPr>
          <p:cNvGrpSpPr/>
          <p:nvPr/>
        </p:nvGrpSpPr>
        <p:grpSpPr>
          <a:xfrm>
            <a:off x="8528818" y="1360712"/>
            <a:ext cx="1213294" cy="977443"/>
            <a:chOff x="4556931" y="2104"/>
            <a:chExt cx="1401737" cy="1401737"/>
          </a:xfrm>
        </p:grpSpPr>
        <p:sp>
          <p:nvSpPr>
            <p:cNvPr id="48" name="Elipse 47">
              <a:extLst>
                <a:ext uri="{FF2B5EF4-FFF2-40B4-BE49-F238E27FC236}">
                  <a16:creationId xmlns:a16="http://schemas.microsoft.com/office/drawing/2014/main" id="{54456103-1599-4FA8-97AA-3D5D5FE38662}"/>
                </a:ext>
              </a:extLst>
            </p:cNvPr>
            <p:cNvSpPr/>
            <p:nvPr/>
          </p:nvSpPr>
          <p:spPr>
            <a:xfrm>
              <a:off x="4556931" y="2104"/>
              <a:ext cx="1401737" cy="140173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9" name="Elipse 4">
              <a:extLst>
                <a:ext uri="{FF2B5EF4-FFF2-40B4-BE49-F238E27FC236}">
                  <a16:creationId xmlns:a16="http://schemas.microsoft.com/office/drawing/2014/main" id="{764B9B38-409D-45D1-AEBC-060B0C89170D}"/>
                </a:ext>
              </a:extLst>
            </p:cNvPr>
            <p:cNvSpPr txBox="1"/>
            <p:nvPr/>
          </p:nvSpPr>
          <p:spPr>
            <a:xfrm>
              <a:off x="4762211" y="207384"/>
              <a:ext cx="991177" cy="9911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s-ES" sz="1200" dirty="0"/>
                <a:t>Clasificación</a:t>
              </a:r>
              <a:endParaRPr lang="es-ES" sz="1200" kern="1200" dirty="0"/>
            </a:p>
          </p:txBody>
        </p:sp>
      </p:grpSp>
      <p:grpSp>
        <p:nvGrpSpPr>
          <p:cNvPr id="50" name="Grupo 49">
            <a:extLst>
              <a:ext uri="{FF2B5EF4-FFF2-40B4-BE49-F238E27FC236}">
                <a16:creationId xmlns:a16="http://schemas.microsoft.com/office/drawing/2014/main" id="{755F7993-8150-4CA7-9635-384A55813EAA}"/>
              </a:ext>
            </a:extLst>
          </p:cNvPr>
          <p:cNvGrpSpPr/>
          <p:nvPr/>
        </p:nvGrpSpPr>
        <p:grpSpPr>
          <a:xfrm>
            <a:off x="8663269" y="3397645"/>
            <a:ext cx="1213294" cy="977443"/>
            <a:chOff x="4556931" y="2104"/>
            <a:chExt cx="1401737" cy="1401737"/>
          </a:xfrm>
        </p:grpSpPr>
        <p:sp>
          <p:nvSpPr>
            <p:cNvPr id="51" name="Elipse 50">
              <a:extLst>
                <a:ext uri="{FF2B5EF4-FFF2-40B4-BE49-F238E27FC236}">
                  <a16:creationId xmlns:a16="http://schemas.microsoft.com/office/drawing/2014/main" id="{03C26F65-2869-4823-9216-BF56327608FB}"/>
                </a:ext>
              </a:extLst>
            </p:cNvPr>
            <p:cNvSpPr/>
            <p:nvPr/>
          </p:nvSpPr>
          <p:spPr>
            <a:xfrm>
              <a:off x="4556931" y="2104"/>
              <a:ext cx="1401737" cy="140173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2" name="Elipse 4">
              <a:extLst>
                <a:ext uri="{FF2B5EF4-FFF2-40B4-BE49-F238E27FC236}">
                  <a16:creationId xmlns:a16="http://schemas.microsoft.com/office/drawing/2014/main" id="{27AEF6DF-F181-40A7-B81F-9BA995C9CEA8}"/>
                </a:ext>
              </a:extLst>
            </p:cNvPr>
            <p:cNvSpPr txBox="1"/>
            <p:nvPr/>
          </p:nvSpPr>
          <p:spPr>
            <a:xfrm>
              <a:off x="4762211" y="207384"/>
              <a:ext cx="991177" cy="9911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s-ES" sz="1200" dirty="0"/>
                <a:t>Regresión</a:t>
              </a:r>
              <a:endParaRPr lang="es-ES" sz="1200" kern="1200" dirty="0"/>
            </a:p>
          </p:txBody>
        </p:sp>
      </p:grpSp>
      <p:grpSp>
        <p:nvGrpSpPr>
          <p:cNvPr id="53" name="Grupo 52">
            <a:extLst>
              <a:ext uri="{FF2B5EF4-FFF2-40B4-BE49-F238E27FC236}">
                <a16:creationId xmlns:a16="http://schemas.microsoft.com/office/drawing/2014/main" id="{85702316-040E-4A21-A0EA-CE59F4CD6935}"/>
              </a:ext>
            </a:extLst>
          </p:cNvPr>
          <p:cNvGrpSpPr/>
          <p:nvPr/>
        </p:nvGrpSpPr>
        <p:grpSpPr>
          <a:xfrm rot="7752522">
            <a:off x="8424974" y="3246665"/>
            <a:ext cx="476590" cy="372627"/>
            <a:chOff x="5019505" y="1544306"/>
            <a:chExt cx="476590" cy="297784"/>
          </a:xfrm>
        </p:grpSpPr>
        <p:sp>
          <p:nvSpPr>
            <p:cNvPr id="54" name="Flecha: a la derecha 53">
              <a:extLst>
                <a:ext uri="{FF2B5EF4-FFF2-40B4-BE49-F238E27FC236}">
                  <a16:creationId xmlns:a16="http://schemas.microsoft.com/office/drawing/2014/main" id="{F3FD3914-88A1-4785-B632-4E6707014E67}"/>
                </a:ext>
              </a:extLst>
            </p:cNvPr>
            <p:cNvSpPr/>
            <p:nvPr/>
          </p:nvSpPr>
          <p:spPr>
            <a:xfrm rot="16200000">
              <a:off x="5108908" y="1454903"/>
              <a:ext cx="297783" cy="476590"/>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5" name="Flecha: a la derecha 4">
              <a:extLst>
                <a:ext uri="{FF2B5EF4-FFF2-40B4-BE49-F238E27FC236}">
                  <a16:creationId xmlns:a16="http://schemas.microsoft.com/office/drawing/2014/main" id="{CC18E0B8-D444-4B09-B3EC-5A5D3E741839}"/>
                </a:ext>
              </a:extLst>
            </p:cNvPr>
            <p:cNvSpPr txBox="1"/>
            <p:nvPr/>
          </p:nvSpPr>
          <p:spPr>
            <a:xfrm rot="16200000">
              <a:off x="5153576" y="1594889"/>
              <a:ext cx="208448" cy="2859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ES" sz="1200" kern="1200"/>
            </a:p>
          </p:txBody>
        </p:sp>
      </p:grpSp>
      <p:grpSp>
        <p:nvGrpSpPr>
          <p:cNvPr id="56" name="Grupo 55">
            <a:extLst>
              <a:ext uri="{FF2B5EF4-FFF2-40B4-BE49-F238E27FC236}">
                <a16:creationId xmlns:a16="http://schemas.microsoft.com/office/drawing/2014/main" id="{3AF8361C-F01F-4859-99BD-58981AE355E4}"/>
              </a:ext>
            </a:extLst>
          </p:cNvPr>
          <p:cNvGrpSpPr/>
          <p:nvPr/>
        </p:nvGrpSpPr>
        <p:grpSpPr>
          <a:xfrm rot="4086897">
            <a:off x="6826754" y="1111999"/>
            <a:ext cx="334925" cy="372627"/>
            <a:chOff x="5019505" y="1544306"/>
            <a:chExt cx="476590" cy="297784"/>
          </a:xfrm>
        </p:grpSpPr>
        <p:sp>
          <p:nvSpPr>
            <p:cNvPr id="57" name="Flecha: a la derecha 56">
              <a:extLst>
                <a:ext uri="{FF2B5EF4-FFF2-40B4-BE49-F238E27FC236}">
                  <a16:creationId xmlns:a16="http://schemas.microsoft.com/office/drawing/2014/main" id="{4FA7C720-5F01-408C-84A6-51A1D9DE3594}"/>
                </a:ext>
              </a:extLst>
            </p:cNvPr>
            <p:cNvSpPr/>
            <p:nvPr/>
          </p:nvSpPr>
          <p:spPr>
            <a:xfrm rot="16200000">
              <a:off x="5108908" y="1454903"/>
              <a:ext cx="297783" cy="476590"/>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8" name="Flecha: a la derecha 4">
              <a:extLst>
                <a:ext uri="{FF2B5EF4-FFF2-40B4-BE49-F238E27FC236}">
                  <a16:creationId xmlns:a16="http://schemas.microsoft.com/office/drawing/2014/main" id="{886542E1-1D64-4A13-A3AD-E836B83D76E5}"/>
                </a:ext>
              </a:extLst>
            </p:cNvPr>
            <p:cNvSpPr txBox="1"/>
            <p:nvPr/>
          </p:nvSpPr>
          <p:spPr>
            <a:xfrm rot="16200000">
              <a:off x="5153576" y="1594889"/>
              <a:ext cx="208448" cy="2859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ES" sz="1200" kern="1200"/>
            </a:p>
          </p:txBody>
        </p:sp>
      </p:grpSp>
      <p:grpSp>
        <p:nvGrpSpPr>
          <p:cNvPr id="59" name="Grupo 58">
            <a:extLst>
              <a:ext uri="{FF2B5EF4-FFF2-40B4-BE49-F238E27FC236}">
                <a16:creationId xmlns:a16="http://schemas.microsoft.com/office/drawing/2014/main" id="{64C7180D-17A1-4909-BA93-167D3D049167}"/>
              </a:ext>
            </a:extLst>
          </p:cNvPr>
          <p:cNvGrpSpPr/>
          <p:nvPr/>
        </p:nvGrpSpPr>
        <p:grpSpPr>
          <a:xfrm>
            <a:off x="7252152" y="526901"/>
            <a:ext cx="1313926" cy="1082889"/>
            <a:chOff x="4556931" y="2104"/>
            <a:chExt cx="1401737" cy="1401737"/>
          </a:xfrm>
        </p:grpSpPr>
        <p:sp>
          <p:nvSpPr>
            <p:cNvPr id="60" name="Elipse 59">
              <a:extLst>
                <a:ext uri="{FF2B5EF4-FFF2-40B4-BE49-F238E27FC236}">
                  <a16:creationId xmlns:a16="http://schemas.microsoft.com/office/drawing/2014/main" id="{F00B509E-297C-48D7-9069-3A12FF94D720}"/>
                </a:ext>
              </a:extLst>
            </p:cNvPr>
            <p:cNvSpPr/>
            <p:nvPr/>
          </p:nvSpPr>
          <p:spPr>
            <a:xfrm>
              <a:off x="4556931" y="2104"/>
              <a:ext cx="1401737" cy="140173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1" name="Elipse 4">
              <a:extLst>
                <a:ext uri="{FF2B5EF4-FFF2-40B4-BE49-F238E27FC236}">
                  <a16:creationId xmlns:a16="http://schemas.microsoft.com/office/drawing/2014/main" id="{1CFAB2FD-EC6F-4806-AA84-5B2DCCCB5FE3}"/>
                </a:ext>
              </a:extLst>
            </p:cNvPr>
            <p:cNvSpPr txBox="1"/>
            <p:nvPr/>
          </p:nvSpPr>
          <p:spPr>
            <a:xfrm>
              <a:off x="4762211" y="207384"/>
              <a:ext cx="991177" cy="9911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s-ES" sz="1200" dirty="0"/>
                <a:t>Agrupamiento</a:t>
              </a:r>
              <a:endParaRPr lang="es-ES" sz="1200" kern="1200" dirty="0"/>
            </a:p>
          </p:txBody>
        </p:sp>
      </p:grpSp>
      <p:grpSp>
        <p:nvGrpSpPr>
          <p:cNvPr id="62" name="Grupo 61">
            <a:extLst>
              <a:ext uri="{FF2B5EF4-FFF2-40B4-BE49-F238E27FC236}">
                <a16:creationId xmlns:a16="http://schemas.microsoft.com/office/drawing/2014/main" id="{063BFB22-6C41-4697-BEE8-4B56613EB2AD}"/>
              </a:ext>
            </a:extLst>
          </p:cNvPr>
          <p:cNvGrpSpPr/>
          <p:nvPr/>
        </p:nvGrpSpPr>
        <p:grpSpPr>
          <a:xfrm rot="7791198">
            <a:off x="6582808" y="1796312"/>
            <a:ext cx="291686" cy="236190"/>
            <a:chOff x="5019505" y="1544306"/>
            <a:chExt cx="476590" cy="297784"/>
          </a:xfrm>
        </p:grpSpPr>
        <p:sp>
          <p:nvSpPr>
            <p:cNvPr id="63" name="Flecha: a la derecha 62">
              <a:extLst>
                <a:ext uri="{FF2B5EF4-FFF2-40B4-BE49-F238E27FC236}">
                  <a16:creationId xmlns:a16="http://schemas.microsoft.com/office/drawing/2014/main" id="{403392F4-BA0C-40F5-9F79-12AC520A30E6}"/>
                </a:ext>
              </a:extLst>
            </p:cNvPr>
            <p:cNvSpPr/>
            <p:nvPr/>
          </p:nvSpPr>
          <p:spPr>
            <a:xfrm rot="16200000">
              <a:off x="5108908" y="1454903"/>
              <a:ext cx="297783" cy="476590"/>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64" name="Flecha: a la derecha 4">
              <a:extLst>
                <a:ext uri="{FF2B5EF4-FFF2-40B4-BE49-F238E27FC236}">
                  <a16:creationId xmlns:a16="http://schemas.microsoft.com/office/drawing/2014/main" id="{6F3E711D-47F7-4DDE-B9FB-C89993010FFC}"/>
                </a:ext>
              </a:extLst>
            </p:cNvPr>
            <p:cNvSpPr txBox="1"/>
            <p:nvPr/>
          </p:nvSpPr>
          <p:spPr>
            <a:xfrm rot="16200000">
              <a:off x="5153576" y="1594889"/>
              <a:ext cx="208448" cy="2859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ES" sz="1200" kern="1200"/>
            </a:p>
          </p:txBody>
        </p:sp>
      </p:grpSp>
      <p:grpSp>
        <p:nvGrpSpPr>
          <p:cNvPr id="65" name="Grupo 64">
            <a:extLst>
              <a:ext uri="{FF2B5EF4-FFF2-40B4-BE49-F238E27FC236}">
                <a16:creationId xmlns:a16="http://schemas.microsoft.com/office/drawing/2014/main" id="{6556B866-46C4-45F7-9C43-47060B96F247}"/>
              </a:ext>
            </a:extLst>
          </p:cNvPr>
          <p:cNvGrpSpPr/>
          <p:nvPr/>
        </p:nvGrpSpPr>
        <p:grpSpPr>
          <a:xfrm rot="18501897">
            <a:off x="7350124" y="2442279"/>
            <a:ext cx="306480" cy="225620"/>
            <a:chOff x="5019505" y="1544306"/>
            <a:chExt cx="476590" cy="297784"/>
          </a:xfrm>
        </p:grpSpPr>
        <p:sp>
          <p:nvSpPr>
            <p:cNvPr id="66" name="Flecha: a la derecha 65">
              <a:extLst>
                <a:ext uri="{FF2B5EF4-FFF2-40B4-BE49-F238E27FC236}">
                  <a16:creationId xmlns:a16="http://schemas.microsoft.com/office/drawing/2014/main" id="{1ACB7E3C-3CBB-4EA0-B886-90B1D08A4369}"/>
                </a:ext>
              </a:extLst>
            </p:cNvPr>
            <p:cNvSpPr/>
            <p:nvPr/>
          </p:nvSpPr>
          <p:spPr>
            <a:xfrm rot="16200000">
              <a:off x="5108908" y="1454903"/>
              <a:ext cx="297783" cy="476590"/>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67" name="Flecha: a la derecha 4">
              <a:extLst>
                <a:ext uri="{FF2B5EF4-FFF2-40B4-BE49-F238E27FC236}">
                  <a16:creationId xmlns:a16="http://schemas.microsoft.com/office/drawing/2014/main" id="{07F593F9-0574-41EE-A576-C95346AE026E}"/>
                </a:ext>
              </a:extLst>
            </p:cNvPr>
            <p:cNvSpPr txBox="1"/>
            <p:nvPr/>
          </p:nvSpPr>
          <p:spPr>
            <a:xfrm rot="16200000">
              <a:off x="5153576" y="1594889"/>
              <a:ext cx="208448" cy="2859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ES" sz="1200" kern="1200"/>
            </a:p>
          </p:txBody>
        </p:sp>
      </p:grpSp>
      <p:grpSp>
        <p:nvGrpSpPr>
          <p:cNvPr id="68" name="Grupo 67">
            <a:extLst>
              <a:ext uri="{FF2B5EF4-FFF2-40B4-BE49-F238E27FC236}">
                <a16:creationId xmlns:a16="http://schemas.microsoft.com/office/drawing/2014/main" id="{0C945F6B-D086-49EE-ADCE-7FFAF08AD884}"/>
              </a:ext>
            </a:extLst>
          </p:cNvPr>
          <p:cNvGrpSpPr/>
          <p:nvPr/>
        </p:nvGrpSpPr>
        <p:grpSpPr>
          <a:xfrm>
            <a:off x="6694507" y="1900320"/>
            <a:ext cx="828507" cy="673664"/>
            <a:chOff x="4547214" y="2104"/>
            <a:chExt cx="1415176" cy="1401737"/>
          </a:xfrm>
        </p:grpSpPr>
        <p:sp>
          <p:nvSpPr>
            <p:cNvPr id="69" name="Elipse 68">
              <a:extLst>
                <a:ext uri="{FF2B5EF4-FFF2-40B4-BE49-F238E27FC236}">
                  <a16:creationId xmlns:a16="http://schemas.microsoft.com/office/drawing/2014/main" id="{8CE7E40E-1DB8-4A52-ADE9-81941350FD50}"/>
                </a:ext>
              </a:extLst>
            </p:cNvPr>
            <p:cNvSpPr/>
            <p:nvPr/>
          </p:nvSpPr>
          <p:spPr>
            <a:xfrm>
              <a:off x="4556931" y="2104"/>
              <a:ext cx="1401737" cy="140173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0" name="Elipse 4">
              <a:extLst>
                <a:ext uri="{FF2B5EF4-FFF2-40B4-BE49-F238E27FC236}">
                  <a16:creationId xmlns:a16="http://schemas.microsoft.com/office/drawing/2014/main" id="{3518B56C-C17E-4312-B823-B4DBC3FE9F96}"/>
                </a:ext>
              </a:extLst>
            </p:cNvPr>
            <p:cNvSpPr txBox="1"/>
            <p:nvPr/>
          </p:nvSpPr>
          <p:spPr>
            <a:xfrm>
              <a:off x="4547214" y="49739"/>
              <a:ext cx="1415176" cy="119645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s-ES" sz="800" dirty="0"/>
                <a:t>Aprendizaje </a:t>
              </a:r>
              <a:r>
                <a:rPr lang="es-ES" sz="800" dirty="0" err="1"/>
                <a:t>Semisupervisado</a:t>
              </a:r>
              <a:endParaRPr lang="es-ES" sz="800" kern="1200" dirty="0"/>
            </a:p>
          </p:txBody>
        </p:sp>
      </p:grpSp>
      <p:grpSp>
        <p:nvGrpSpPr>
          <p:cNvPr id="71" name="Grupo 70">
            <a:extLst>
              <a:ext uri="{FF2B5EF4-FFF2-40B4-BE49-F238E27FC236}">
                <a16:creationId xmlns:a16="http://schemas.microsoft.com/office/drawing/2014/main" id="{C9F6B290-54F6-4442-8261-ED2A80450B8C}"/>
              </a:ext>
            </a:extLst>
          </p:cNvPr>
          <p:cNvGrpSpPr/>
          <p:nvPr/>
        </p:nvGrpSpPr>
        <p:grpSpPr>
          <a:xfrm rot="4726561" flipV="1">
            <a:off x="5063609" y="1411382"/>
            <a:ext cx="307530" cy="438452"/>
            <a:chOff x="5019505" y="1544306"/>
            <a:chExt cx="476590" cy="297784"/>
          </a:xfrm>
        </p:grpSpPr>
        <p:sp>
          <p:nvSpPr>
            <p:cNvPr id="72" name="Flecha: a la derecha 71">
              <a:extLst>
                <a:ext uri="{FF2B5EF4-FFF2-40B4-BE49-F238E27FC236}">
                  <a16:creationId xmlns:a16="http://schemas.microsoft.com/office/drawing/2014/main" id="{27B9A15A-7E2E-413C-9C3C-B724328D807F}"/>
                </a:ext>
              </a:extLst>
            </p:cNvPr>
            <p:cNvSpPr/>
            <p:nvPr/>
          </p:nvSpPr>
          <p:spPr>
            <a:xfrm rot="16200000">
              <a:off x="5108908" y="1454903"/>
              <a:ext cx="297783" cy="476590"/>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3" name="Flecha: a la derecha 4">
              <a:extLst>
                <a:ext uri="{FF2B5EF4-FFF2-40B4-BE49-F238E27FC236}">
                  <a16:creationId xmlns:a16="http://schemas.microsoft.com/office/drawing/2014/main" id="{1A26EE7E-90D3-40A9-9503-D39E6341070A}"/>
                </a:ext>
              </a:extLst>
            </p:cNvPr>
            <p:cNvSpPr txBox="1"/>
            <p:nvPr/>
          </p:nvSpPr>
          <p:spPr>
            <a:xfrm rot="16200000">
              <a:off x="5153576" y="1594889"/>
              <a:ext cx="208448" cy="2859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ES" sz="1200" kern="1200"/>
            </a:p>
          </p:txBody>
        </p:sp>
      </p:grpSp>
      <p:grpSp>
        <p:nvGrpSpPr>
          <p:cNvPr id="74" name="Grupo 73">
            <a:extLst>
              <a:ext uri="{FF2B5EF4-FFF2-40B4-BE49-F238E27FC236}">
                <a16:creationId xmlns:a16="http://schemas.microsoft.com/office/drawing/2014/main" id="{8DE4B2E7-D5FB-49EB-8723-FAA98BEC13A5}"/>
              </a:ext>
            </a:extLst>
          </p:cNvPr>
          <p:cNvGrpSpPr/>
          <p:nvPr/>
        </p:nvGrpSpPr>
        <p:grpSpPr>
          <a:xfrm>
            <a:off x="3675855" y="1295817"/>
            <a:ext cx="1213294" cy="977443"/>
            <a:chOff x="4556931" y="2104"/>
            <a:chExt cx="1401737" cy="1401737"/>
          </a:xfrm>
        </p:grpSpPr>
        <p:sp>
          <p:nvSpPr>
            <p:cNvPr id="75" name="Elipse 74">
              <a:extLst>
                <a:ext uri="{FF2B5EF4-FFF2-40B4-BE49-F238E27FC236}">
                  <a16:creationId xmlns:a16="http://schemas.microsoft.com/office/drawing/2014/main" id="{08ADDEF3-49A6-44CA-852C-E8B98F1B764E}"/>
                </a:ext>
              </a:extLst>
            </p:cNvPr>
            <p:cNvSpPr/>
            <p:nvPr/>
          </p:nvSpPr>
          <p:spPr>
            <a:xfrm>
              <a:off x="4556931" y="2104"/>
              <a:ext cx="1401737" cy="140173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6" name="Elipse 4">
              <a:extLst>
                <a:ext uri="{FF2B5EF4-FFF2-40B4-BE49-F238E27FC236}">
                  <a16:creationId xmlns:a16="http://schemas.microsoft.com/office/drawing/2014/main" id="{F13B9B41-39E8-448E-97E9-9EBEA5F51F9F}"/>
                </a:ext>
              </a:extLst>
            </p:cNvPr>
            <p:cNvSpPr txBox="1"/>
            <p:nvPr/>
          </p:nvSpPr>
          <p:spPr>
            <a:xfrm>
              <a:off x="4727834" y="145477"/>
              <a:ext cx="1103282" cy="108424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s-ES" sz="1050" dirty="0"/>
                <a:t>Reducción de Dimensionalidad</a:t>
              </a:r>
              <a:endParaRPr lang="es-ES" sz="1050" kern="1200" dirty="0"/>
            </a:p>
          </p:txBody>
        </p:sp>
      </p:grpSp>
      <p:grpSp>
        <p:nvGrpSpPr>
          <p:cNvPr id="77" name="Grupo 76">
            <a:extLst>
              <a:ext uri="{FF2B5EF4-FFF2-40B4-BE49-F238E27FC236}">
                <a16:creationId xmlns:a16="http://schemas.microsoft.com/office/drawing/2014/main" id="{694526DB-B35B-44AB-A1A5-C61862165AE3}"/>
              </a:ext>
            </a:extLst>
          </p:cNvPr>
          <p:cNvGrpSpPr/>
          <p:nvPr/>
        </p:nvGrpSpPr>
        <p:grpSpPr>
          <a:xfrm>
            <a:off x="6153764" y="804729"/>
            <a:ext cx="238296" cy="210232"/>
            <a:chOff x="5019504" y="1590940"/>
            <a:chExt cx="476590" cy="345976"/>
          </a:xfrm>
        </p:grpSpPr>
        <p:sp>
          <p:nvSpPr>
            <p:cNvPr id="78" name="Flecha: a la derecha 77">
              <a:extLst>
                <a:ext uri="{FF2B5EF4-FFF2-40B4-BE49-F238E27FC236}">
                  <a16:creationId xmlns:a16="http://schemas.microsoft.com/office/drawing/2014/main" id="{904CEC03-0ED6-4C83-B068-DFDB0F3FF974}"/>
                </a:ext>
              </a:extLst>
            </p:cNvPr>
            <p:cNvSpPr/>
            <p:nvPr/>
          </p:nvSpPr>
          <p:spPr>
            <a:xfrm rot="16200000">
              <a:off x="5084811" y="1525633"/>
              <a:ext cx="345976" cy="476590"/>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9" name="Flecha: a la derecha 4">
              <a:extLst>
                <a:ext uri="{FF2B5EF4-FFF2-40B4-BE49-F238E27FC236}">
                  <a16:creationId xmlns:a16="http://schemas.microsoft.com/office/drawing/2014/main" id="{6A451022-70E7-49AB-8319-D75A9FB774D9}"/>
                </a:ext>
              </a:extLst>
            </p:cNvPr>
            <p:cNvSpPr txBox="1"/>
            <p:nvPr/>
          </p:nvSpPr>
          <p:spPr>
            <a:xfrm rot="16200000">
              <a:off x="5136708" y="1672848"/>
              <a:ext cx="242183" cy="2859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ES" sz="1200" kern="1200"/>
            </a:p>
          </p:txBody>
        </p:sp>
      </p:grpSp>
      <p:grpSp>
        <p:nvGrpSpPr>
          <p:cNvPr id="80" name="Grupo 79">
            <a:extLst>
              <a:ext uri="{FF2B5EF4-FFF2-40B4-BE49-F238E27FC236}">
                <a16:creationId xmlns:a16="http://schemas.microsoft.com/office/drawing/2014/main" id="{4B182036-3D7A-458F-A34B-135D14E17F72}"/>
              </a:ext>
            </a:extLst>
          </p:cNvPr>
          <p:cNvGrpSpPr/>
          <p:nvPr/>
        </p:nvGrpSpPr>
        <p:grpSpPr>
          <a:xfrm>
            <a:off x="5757686" y="22612"/>
            <a:ext cx="1035611" cy="781389"/>
            <a:chOff x="4556931" y="2104"/>
            <a:chExt cx="1401737" cy="1401737"/>
          </a:xfrm>
        </p:grpSpPr>
        <p:sp>
          <p:nvSpPr>
            <p:cNvPr id="81" name="Elipse 80">
              <a:extLst>
                <a:ext uri="{FF2B5EF4-FFF2-40B4-BE49-F238E27FC236}">
                  <a16:creationId xmlns:a16="http://schemas.microsoft.com/office/drawing/2014/main" id="{517639FA-753D-4FEB-BFA2-07607F263387}"/>
                </a:ext>
              </a:extLst>
            </p:cNvPr>
            <p:cNvSpPr/>
            <p:nvPr/>
          </p:nvSpPr>
          <p:spPr>
            <a:xfrm>
              <a:off x="4556931" y="2104"/>
              <a:ext cx="1401737" cy="140173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2" name="Elipse 4">
              <a:extLst>
                <a:ext uri="{FF2B5EF4-FFF2-40B4-BE49-F238E27FC236}">
                  <a16:creationId xmlns:a16="http://schemas.microsoft.com/office/drawing/2014/main" id="{6D008C24-7137-4CBE-B938-CA49FE90A48A}"/>
                </a:ext>
              </a:extLst>
            </p:cNvPr>
            <p:cNvSpPr txBox="1"/>
            <p:nvPr/>
          </p:nvSpPr>
          <p:spPr>
            <a:xfrm>
              <a:off x="4562681" y="71354"/>
              <a:ext cx="1337735" cy="118399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s-ES" sz="1000" dirty="0"/>
                <a:t>Sistemas </a:t>
              </a:r>
              <a:r>
                <a:rPr lang="es-ES" sz="1000" dirty="0" err="1"/>
                <a:t>Recomendadores</a:t>
              </a:r>
              <a:endParaRPr lang="es-ES" sz="1000" kern="1200" dirty="0"/>
            </a:p>
          </p:txBody>
        </p:sp>
      </p:grpSp>
      <p:grpSp>
        <p:nvGrpSpPr>
          <p:cNvPr id="83" name="Grupo 82">
            <a:extLst>
              <a:ext uri="{FF2B5EF4-FFF2-40B4-BE49-F238E27FC236}">
                <a16:creationId xmlns:a16="http://schemas.microsoft.com/office/drawing/2014/main" id="{11A83221-B2B6-4BD1-AEF8-AA39C8D7D3A4}"/>
              </a:ext>
            </a:extLst>
          </p:cNvPr>
          <p:cNvGrpSpPr/>
          <p:nvPr/>
        </p:nvGrpSpPr>
        <p:grpSpPr>
          <a:xfrm>
            <a:off x="1956050" y="1927514"/>
            <a:ext cx="1213294" cy="977443"/>
            <a:chOff x="4556931" y="2104"/>
            <a:chExt cx="1401737" cy="1401737"/>
          </a:xfrm>
        </p:grpSpPr>
        <p:sp>
          <p:nvSpPr>
            <p:cNvPr id="84" name="Elipse 83">
              <a:extLst>
                <a:ext uri="{FF2B5EF4-FFF2-40B4-BE49-F238E27FC236}">
                  <a16:creationId xmlns:a16="http://schemas.microsoft.com/office/drawing/2014/main" id="{5BC5EA1C-402D-4DA3-9918-405E916BD8E2}"/>
                </a:ext>
              </a:extLst>
            </p:cNvPr>
            <p:cNvSpPr/>
            <p:nvPr/>
          </p:nvSpPr>
          <p:spPr>
            <a:xfrm>
              <a:off x="4556931" y="2104"/>
              <a:ext cx="1401737" cy="140173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5" name="Elipse 4">
              <a:extLst>
                <a:ext uri="{FF2B5EF4-FFF2-40B4-BE49-F238E27FC236}">
                  <a16:creationId xmlns:a16="http://schemas.microsoft.com/office/drawing/2014/main" id="{92B266C2-C6A7-48B5-AD73-010AA84BBE11}"/>
                </a:ext>
              </a:extLst>
            </p:cNvPr>
            <p:cNvSpPr txBox="1"/>
            <p:nvPr/>
          </p:nvSpPr>
          <p:spPr>
            <a:xfrm>
              <a:off x="4762211" y="207384"/>
              <a:ext cx="991177" cy="9911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s-ES" sz="1200" dirty="0" err="1"/>
                <a:t>Model-Based</a:t>
              </a:r>
              <a:r>
                <a:rPr lang="es-ES" sz="1200" dirty="0"/>
                <a:t> RL</a:t>
              </a:r>
              <a:endParaRPr lang="es-ES" sz="1200" kern="1200" dirty="0"/>
            </a:p>
          </p:txBody>
        </p:sp>
      </p:grpSp>
      <p:grpSp>
        <p:nvGrpSpPr>
          <p:cNvPr id="86" name="Grupo 85">
            <a:extLst>
              <a:ext uri="{FF2B5EF4-FFF2-40B4-BE49-F238E27FC236}">
                <a16:creationId xmlns:a16="http://schemas.microsoft.com/office/drawing/2014/main" id="{E554A193-931A-4FCE-9840-95864570CC71}"/>
              </a:ext>
            </a:extLst>
          </p:cNvPr>
          <p:cNvGrpSpPr/>
          <p:nvPr/>
        </p:nvGrpSpPr>
        <p:grpSpPr>
          <a:xfrm rot="18061688">
            <a:off x="3159883" y="2513052"/>
            <a:ext cx="360574" cy="345976"/>
            <a:chOff x="5019504" y="1590940"/>
            <a:chExt cx="476590" cy="345976"/>
          </a:xfrm>
        </p:grpSpPr>
        <p:sp>
          <p:nvSpPr>
            <p:cNvPr id="87" name="Flecha: a la derecha 86">
              <a:extLst>
                <a:ext uri="{FF2B5EF4-FFF2-40B4-BE49-F238E27FC236}">
                  <a16:creationId xmlns:a16="http://schemas.microsoft.com/office/drawing/2014/main" id="{6F1F53AD-5166-45E8-ACEE-5818F591FC61}"/>
                </a:ext>
              </a:extLst>
            </p:cNvPr>
            <p:cNvSpPr/>
            <p:nvPr/>
          </p:nvSpPr>
          <p:spPr>
            <a:xfrm rot="16200000">
              <a:off x="5084811" y="1525633"/>
              <a:ext cx="345976" cy="476590"/>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88" name="Flecha: a la derecha 4">
              <a:extLst>
                <a:ext uri="{FF2B5EF4-FFF2-40B4-BE49-F238E27FC236}">
                  <a16:creationId xmlns:a16="http://schemas.microsoft.com/office/drawing/2014/main" id="{0C20E014-C879-4220-BC55-F42179BDABE8}"/>
                </a:ext>
              </a:extLst>
            </p:cNvPr>
            <p:cNvSpPr txBox="1"/>
            <p:nvPr/>
          </p:nvSpPr>
          <p:spPr>
            <a:xfrm rot="16200000">
              <a:off x="5136708" y="1672848"/>
              <a:ext cx="242183" cy="2859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ES" sz="1200" kern="1200"/>
            </a:p>
          </p:txBody>
        </p:sp>
      </p:grpSp>
      <p:grpSp>
        <p:nvGrpSpPr>
          <p:cNvPr id="89" name="Grupo 88">
            <a:extLst>
              <a:ext uri="{FF2B5EF4-FFF2-40B4-BE49-F238E27FC236}">
                <a16:creationId xmlns:a16="http://schemas.microsoft.com/office/drawing/2014/main" id="{405086E8-A9E0-4F37-B095-894D9B30658B}"/>
              </a:ext>
            </a:extLst>
          </p:cNvPr>
          <p:cNvGrpSpPr/>
          <p:nvPr/>
        </p:nvGrpSpPr>
        <p:grpSpPr>
          <a:xfrm>
            <a:off x="1997679" y="3073587"/>
            <a:ext cx="1213294" cy="977443"/>
            <a:chOff x="4556931" y="2104"/>
            <a:chExt cx="1401737" cy="1401737"/>
          </a:xfrm>
        </p:grpSpPr>
        <p:sp>
          <p:nvSpPr>
            <p:cNvPr id="90" name="Elipse 89">
              <a:extLst>
                <a:ext uri="{FF2B5EF4-FFF2-40B4-BE49-F238E27FC236}">
                  <a16:creationId xmlns:a16="http://schemas.microsoft.com/office/drawing/2014/main" id="{33C7924B-3F2B-4D71-A3FE-1313F598924B}"/>
                </a:ext>
              </a:extLst>
            </p:cNvPr>
            <p:cNvSpPr/>
            <p:nvPr/>
          </p:nvSpPr>
          <p:spPr>
            <a:xfrm>
              <a:off x="4556931" y="2104"/>
              <a:ext cx="1401737" cy="140173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1" name="Elipse 4">
              <a:extLst>
                <a:ext uri="{FF2B5EF4-FFF2-40B4-BE49-F238E27FC236}">
                  <a16:creationId xmlns:a16="http://schemas.microsoft.com/office/drawing/2014/main" id="{0402367F-1866-436A-A7B4-B151AACA4A82}"/>
                </a:ext>
              </a:extLst>
            </p:cNvPr>
            <p:cNvSpPr txBox="1"/>
            <p:nvPr/>
          </p:nvSpPr>
          <p:spPr>
            <a:xfrm>
              <a:off x="4762211" y="207384"/>
              <a:ext cx="991177" cy="9911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s-ES" sz="1200" dirty="0" err="1"/>
                <a:t>Model</a:t>
              </a:r>
              <a:r>
                <a:rPr lang="es-ES" sz="1200" dirty="0"/>
                <a:t>-Free RL</a:t>
              </a:r>
              <a:endParaRPr lang="es-ES" sz="1200" kern="1200" dirty="0"/>
            </a:p>
          </p:txBody>
        </p:sp>
      </p:grpSp>
      <p:grpSp>
        <p:nvGrpSpPr>
          <p:cNvPr id="92" name="Grupo 91">
            <a:extLst>
              <a:ext uri="{FF2B5EF4-FFF2-40B4-BE49-F238E27FC236}">
                <a16:creationId xmlns:a16="http://schemas.microsoft.com/office/drawing/2014/main" id="{CF0575CA-C270-4529-AF30-9AF0974750C4}"/>
              </a:ext>
            </a:extLst>
          </p:cNvPr>
          <p:cNvGrpSpPr/>
          <p:nvPr/>
        </p:nvGrpSpPr>
        <p:grpSpPr>
          <a:xfrm rot="13671877">
            <a:off x="3185158" y="3144107"/>
            <a:ext cx="360574" cy="345976"/>
            <a:chOff x="5019504" y="1590940"/>
            <a:chExt cx="476590" cy="345976"/>
          </a:xfrm>
        </p:grpSpPr>
        <p:sp>
          <p:nvSpPr>
            <p:cNvPr id="93" name="Flecha: a la derecha 92">
              <a:extLst>
                <a:ext uri="{FF2B5EF4-FFF2-40B4-BE49-F238E27FC236}">
                  <a16:creationId xmlns:a16="http://schemas.microsoft.com/office/drawing/2014/main" id="{32505336-5921-453D-98EF-235080576F7E}"/>
                </a:ext>
              </a:extLst>
            </p:cNvPr>
            <p:cNvSpPr/>
            <p:nvPr/>
          </p:nvSpPr>
          <p:spPr>
            <a:xfrm rot="16200000">
              <a:off x="5084811" y="1525633"/>
              <a:ext cx="345976" cy="476590"/>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94" name="Flecha: a la derecha 4">
              <a:extLst>
                <a:ext uri="{FF2B5EF4-FFF2-40B4-BE49-F238E27FC236}">
                  <a16:creationId xmlns:a16="http://schemas.microsoft.com/office/drawing/2014/main" id="{86077091-DA78-434C-B0BF-67529EE01177}"/>
                </a:ext>
              </a:extLst>
            </p:cNvPr>
            <p:cNvSpPr txBox="1"/>
            <p:nvPr/>
          </p:nvSpPr>
          <p:spPr>
            <a:xfrm rot="16200000">
              <a:off x="5136708" y="1672848"/>
              <a:ext cx="242183" cy="2859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ES" sz="1200" kern="1200"/>
            </a:p>
          </p:txBody>
        </p:sp>
      </p:grpSp>
      <p:grpSp>
        <p:nvGrpSpPr>
          <p:cNvPr id="95" name="Grupo 94">
            <a:extLst>
              <a:ext uri="{FF2B5EF4-FFF2-40B4-BE49-F238E27FC236}">
                <a16:creationId xmlns:a16="http://schemas.microsoft.com/office/drawing/2014/main" id="{86965BA4-D84F-4F58-A8DF-B09C7EFB308B}"/>
              </a:ext>
            </a:extLst>
          </p:cNvPr>
          <p:cNvGrpSpPr/>
          <p:nvPr/>
        </p:nvGrpSpPr>
        <p:grpSpPr>
          <a:xfrm>
            <a:off x="7165102" y="3763087"/>
            <a:ext cx="1213294" cy="977443"/>
            <a:chOff x="4556931" y="2104"/>
            <a:chExt cx="1401737" cy="1401737"/>
          </a:xfrm>
        </p:grpSpPr>
        <p:sp>
          <p:nvSpPr>
            <p:cNvPr id="96" name="Elipse 95">
              <a:extLst>
                <a:ext uri="{FF2B5EF4-FFF2-40B4-BE49-F238E27FC236}">
                  <a16:creationId xmlns:a16="http://schemas.microsoft.com/office/drawing/2014/main" id="{601FE898-347F-435E-A089-A9DA0EAE6E48}"/>
                </a:ext>
              </a:extLst>
            </p:cNvPr>
            <p:cNvSpPr/>
            <p:nvPr/>
          </p:nvSpPr>
          <p:spPr>
            <a:xfrm>
              <a:off x="4556931" y="2104"/>
              <a:ext cx="1401737" cy="140173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7" name="Elipse 4">
              <a:extLst>
                <a:ext uri="{FF2B5EF4-FFF2-40B4-BE49-F238E27FC236}">
                  <a16:creationId xmlns:a16="http://schemas.microsoft.com/office/drawing/2014/main" id="{820FE06B-CCDE-48AE-8E53-D9FA9D02FAC3}"/>
                </a:ext>
              </a:extLst>
            </p:cNvPr>
            <p:cNvSpPr txBox="1"/>
            <p:nvPr/>
          </p:nvSpPr>
          <p:spPr>
            <a:xfrm>
              <a:off x="4669350" y="207383"/>
              <a:ext cx="1196457" cy="9911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s-ES" sz="1200" dirty="0"/>
                <a:t>Representación del Conocimiento</a:t>
              </a:r>
              <a:endParaRPr lang="es-ES" sz="1200" kern="1200" dirty="0"/>
            </a:p>
          </p:txBody>
        </p:sp>
      </p:grpSp>
      <p:grpSp>
        <p:nvGrpSpPr>
          <p:cNvPr id="98" name="Grupo 97">
            <a:extLst>
              <a:ext uri="{FF2B5EF4-FFF2-40B4-BE49-F238E27FC236}">
                <a16:creationId xmlns:a16="http://schemas.microsoft.com/office/drawing/2014/main" id="{0D1DC67F-D063-4A82-B7F3-7FE38A727F7E}"/>
              </a:ext>
            </a:extLst>
          </p:cNvPr>
          <p:cNvGrpSpPr/>
          <p:nvPr/>
        </p:nvGrpSpPr>
        <p:grpSpPr>
          <a:xfrm>
            <a:off x="8632699" y="4645168"/>
            <a:ext cx="1213294" cy="977443"/>
            <a:chOff x="4556931" y="2104"/>
            <a:chExt cx="1401737" cy="1401737"/>
          </a:xfrm>
        </p:grpSpPr>
        <p:sp>
          <p:nvSpPr>
            <p:cNvPr id="99" name="Elipse 98">
              <a:extLst>
                <a:ext uri="{FF2B5EF4-FFF2-40B4-BE49-F238E27FC236}">
                  <a16:creationId xmlns:a16="http://schemas.microsoft.com/office/drawing/2014/main" id="{0CD835AD-A902-48D2-A97F-F9E4066C0CF6}"/>
                </a:ext>
              </a:extLst>
            </p:cNvPr>
            <p:cNvSpPr/>
            <p:nvPr/>
          </p:nvSpPr>
          <p:spPr>
            <a:xfrm>
              <a:off x="4556931" y="2104"/>
              <a:ext cx="1401737" cy="140173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0" name="Elipse 4">
              <a:extLst>
                <a:ext uri="{FF2B5EF4-FFF2-40B4-BE49-F238E27FC236}">
                  <a16:creationId xmlns:a16="http://schemas.microsoft.com/office/drawing/2014/main" id="{65ACE423-AF16-40E4-B7A4-FEFC5F673D11}"/>
                </a:ext>
              </a:extLst>
            </p:cNvPr>
            <p:cNvSpPr txBox="1"/>
            <p:nvPr/>
          </p:nvSpPr>
          <p:spPr>
            <a:xfrm>
              <a:off x="4608101" y="88338"/>
              <a:ext cx="1247626" cy="10634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s-ES" sz="1200" dirty="0"/>
                <a:t>Lógica Computacional</a:t>
              </a:r>
              <a:endParaRPr lang="es-ES" sz="1200" kern="1200" dirty="0"/>
            </a:p>
          </p:txBody>
        </p:sp>
      </p:grpSp>
      <p:grpSp>
        <p:nvGrpSpPr>
          <p:cNvPr id="101" name="Grupo 100">
            <a:extLst>
              <a:ext uri="{FF2B5EF4-FFF2-40B4-BE49-F238E27FC236}">
                <a16:creationId xmlns:a16="http://schemas.microsoft.com/office/drawing/2014/main" id="{A1617A88-2A42-4904-9C8B-F93BB0A6D319}"/>
              </a:ext>
            </a:extLst>
          </p:cNvPr>
          <p:cNvGrpSpPr/>
          <p:nvPr/>
        </p:nvGrpSpPr>
        <p:grpSpPr>
          <a:xfrm>
            <a:off x="8632699" y="5897480"/>
            <a:ext cx="1213294" cy="977443"/>
            <a:chOff x="4556931" y="2104"/>
            <a:chExt cx="1401737" cy="1401737"/>
          </a:xfrm>
        </p:grpSpPr>
        <p:sp>
          <p:nvSpPr>
            <p:cNvPr id="102" name="Elipse 101">
              <a:extLst>
                <a:ext uri="{FF2B5EF4-FFF2-40B4-BE49-F238E27FC236}">
                  <a16:creationId xmlns:a16="http://schemas.microsoft.com/office/drawing/2014/main" id="{B84AFF52-BE3F-4287-80FE-959FD12C6335}"/>
                </a:ext>
              </a:extLst>
            </p:cNvPr>
            <p:cNvSpPr/>
            <p:nvPr/>
          </p:nvSpPr>
          <p:spPr>
            <a:xfrm>
              <a:off x="4556931" y="2104"/>
              <a:ext cx="1401737" cy="1401737"/>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3" name="Elipse 4">
              <a:extLst>
                <a:ext uri="{FF2B5EF4-FFF2-40B4-BE49-F238E27FC236}">
                  <a16:creationId xmlns:a16="http://schemas.microsoft.com/office/drawing/2014/main" id="{4755A8DF-D042-47CE-A8CD-C9130CD7FCB0}"/>
                </a:ext>
              </a:extLst>
            </p:cNvPr>
            <p:cNvSpPr txBox="1"/>
            <p:nvPr/>
          </p:nvSpPr>
          <p:spPr>
            <a:xfrm>
              <a:off x="4616318" y="88338"/>
              <a:ext cx="1247626" cy="10634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s-ES" sz="1200" kern="1200" dirty="0"/>
                <a:t>Inferencia</a:t>
              </a:r>
            </a:p>
          </p:txBody>
        </p:sp>
      </p:grpSp>
      <p:grpSp>
        <p:nvGrpSpPr>
          <p:cNvPr id="104" name="Grupo 103">
            <a:extLst>
              <a:ext uri="{FF2B5EF4-FFF2-40B4-BE49-F238E27FC236}">
                <a16:creationId xmlns:a16="http://schemas.microsoft.com/office/drawing/2014/main" id="{67590800-8F33-4ADA-9CE8-ED475391FD3A}"/>
              </a:ext>
            </a:extLst>
          </p:cNvPr>
          <p:cNvGrpSpPr/>
          <p:nvPr/>
        </p:nvGrpSpPr>
        <p:grpSpPr>
          <a:xfrm>
            <a:off x="7648883" y="4741647"/>
            <a:ext cx="293512" cy="311279"/>
            <a:chOff x="5019504" y="1590940"/>
            <a:chExt cx="476590" cy="345976"/>
          </a:xfrm>
        </p:grpSpPr>
        <p:sp>
          <p:nvSpPr>
            <p:cNvPr id="105" name="Flecha: a la derecha 104">
              <a:extLst>
                <a:ext uri="{FF2B5EF4-FFF2-40B4-BE49-F238E27FC236}">
                  <a16:creationId xmlns:a16="http://schemas.microsoft.com/office/drawing/2014/main" id="{8A2F0373-09F0-4150-B2A1-760FCEEB75B2}"/>
                </a:ext>
              </a:extLst>
            </p:cNvPr>
            <p:cNvSpPr/>
            <p:nvPr/>
          </p:nvSpPr>
          <p:spPr>
            <a:xfrm rot="16200000">
              <a:off x="5084811" y="1525633"/>
              <a:ext cx="345976" cy="476590"/>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06" name="Flecha: a la derecha 4">
              <a:extLst>
                <a:ext uri="{FF2B5EF4-FFF2-40B4-BE49-F238E27FC236}">
                  <a16:creationId xmlns:a16="http://schemas.microsoft.com/office/drawing/2014/main" id="{B50193B1-4F4B-4971-A073-F058BAB4D98B}"/>
                </a:ext>
              </a:extLst>
            </p:cNvPr>
            <p:cNvSpPr txBox="1"/>
            <p:nvPr/>
          </p:nvSpPr>
          <p:spPr>
            <a:xfrm rot="16200000">
              <a:off x="5136708" y="1672848"/>
              <a:ext cx="242183" cy="2859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ES" sz="1200" kern="1200"/>
            </a:p>
          </p:txBody>
        </p:sp>
      </p:grpSp>
      <p:grpSp>
        <p:nvGrpSpPr>
          <p:cNvPr id="107" name="Grupo 106">
            <a:extLst>
              <a:ext uri="{FF2B5EF4-FFF2-40B4-BE49-F238E27FC236}">
                <a16:creationId xmlns:a16="http://schemas.microsoft.com/office/drawing/2014/main" id="{05171EB3-3686-4DE9-8D94-CB6AF76CCCCA}"/>
              </a:ext>
            </a:extLst>
          </p:cNvPr>
          <p:cNvGrpSpPr/>
          <p:nvPr/>
        </p:nvGrpSpPr>
        <p:grpSpPr>
          <a:xfrm rot="3952975">
            <a:off x="8362138" y="5171137"/>
            <a:ext cx="293512" cy="311279"/>
            <a:chOff x="5019504" y="1590940"/>
            <a:chExt cx="476590" cy="345976"/>
          </a:xfrm>
        </p:grpSpPr>
        <p:sp>
          <p:nvSpPr>
            <p:cNvPr id="108" name="Flecha: a la derecha 107">
              <a:extLst>
                <a:ext uri="{FF2B5EF4-FFF2-40B4-BE49-F238E27FC236}">
                  <a16:creationId xmlns:a16="http://schemas.microsoft.com/office/drawing/2014/main" id="{4C32A1BB-2F56-49C8-9E22-212EC20AE9CC}"/>
                </a:ext>
              </a:extLst>
            </p:cNvPr>
            <p:cNvSpPr/>
            <p:nvPr/>
          </p:nvSpPr>
          <p:spPr>
            <a:xfrm rot="16200000">
              <a:off x="5084811" y="1525633"/>
              <a:ext cx="345976" cy="476590"/>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09" name="Flecha: a la derecha 4">
              <a:extLst>
                <a:ext uri="{FF2B5EF4-FFF2-40B4-BE49-F238E27FC236}">
                  <a16:creationId xmlns:a16="http://schemas.microsoft.com/office/drawing/2014/main" id="{E5283FB0-8199-445A-80CE-7E401ADCDFFD}"/>
                </a:ext>
              </a:extLst>
            </p:cNvPr>
            <p:cNvSpPr txBox="1"/>
            <p:nvPr/>
          </p:nvSpPr>
          <p:spPr>
            <a:xfrm rot="16200000">
              <a:off x="5136708" y="1672848"/>
              <a:ext cx="242183" cy="2859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ES" sz="1200" kern="1200"/>
            </a:p>
          </p:txBody>
        </p:sp>
      </p:grpSp>
      <p:grpSp>
        <p:nvGrpSpPr>
          <p:cNvPr id="110" name="Grupo 109">
            <a:extLst>
              <a:ext uri="{FF2B5EF4-FFF2-40B4-BE49-F238E27FC236}">
                <a16:creationId xmlns:a16="http://schemas.microsoft.com/office/drawing/2014/main" id="{E6448BEA-CF28-47CF-B396-FC176446E35C}"/>
              </a:ext>
            </a:extLst>
          </p:cNvPr>
          <p:cNvGrpSpPr/>
          <p:nvPr/>
        </p:nvGrpSpPr>
        <p:grpSpPr>
          <a:xfrm rot="6997959">
            <a:off x="8357126" y="6042714"/>
            <a:ext cx="293512" cy="311279"/>
            <a:chOff x="5019504" y="1590940"/>
            <a:chExt cx="476590" cy="345976"/>
          </a:xfrm>
        </p:grpSpPr>
        <p:sp>
          <p:nvSpPr>
            <p:cNvPr id="111" name="Flecha: a la derecha 110">
              <a:extLst>
                <a:ext uri="{FF2B5EF4-FFF2-40B4-BE49-F238E27FC236}">
                  <a16:creationId xmlns:a16="http://schemas.microsoft.com/office/drawing/2014/main" id="{297FC278-9574-4809-9806-D476CB122103}"/>
                </a:ext>
              </a:extLst>
            </p:cNvPr>
            <p:cNvSpPr/>
            <p:nvPr/>
          </p:nvSpPr>
          <p:spPr>
            <a:xfrm rot="16200000">
              <a:off x="5084811" y="1525633"/>
              <a:ext cx="345976" cy="476590"/>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2" name="Flecha: a la derecha 4">
              <a:extLst>
                <a:ext uri="{FF2B5EF4-FFF2-40B4-BE49-F238E27FC236}">
                  <a16:creationId xmlns:a16="http://schemas.microsoft.com/office/drawing/2014/main" id="{15208849-1308-420A-AC66-32BF1F083B69}"/>
                </a:ext>
              </a:extLst>
            </p:cNvPr>
            <p:cNvSpPr txBox="1"/>
            <p:nvPr/>
          </p:nvSpPr>
          <p:spPr>
            <a:xfrm rot="16200000">
              <a:off x="5136708" y="1672848"/>
              <a:ext cx="242183" cy="2859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ES" sz="1200" kern="1200"/>
            </a:p>
          </p:txBody>
        </p:sp>
      </p:grpSp>
    </p:spTree>
    <p:extLst>
      <p:ext uri="{BB962C8B-B14F-4D97-AF65-F5344CB8AC3E}">
        <p14:creationId xmlns:p14="http://schemas.microsoft.com/office/powerpoint/2010/main" val="971133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8D6CB9-8AB9-40D5-A6CD-DA3658F01A4F}"/>
              </a:ext>
            </a:extLst>
          </p:cNvPr>
          <p:cNvSpPr>
            <a:spLocks noGrp="1"/>
          </p:cNvSpPr>
          <p:nvPr>
            <p:ph type="title"/>
          </p:nvPr>
        </p:nvSpPr>
        <p:spPr/>
        <p:txBody>
          <a:bodyPr/>
          <a:lstStyle/>
          <a:p>
            <a:r>
              <a:rPr lang="es-ES" dirty="0"/>
              <a:t>¿Qué es el Machine </a:t>
            </a:r>
            <a:r>
              <a:rPr lang="es-ES" dirty="0" err="1"/>
              <a:t>Learning</a:t>
            </a:r>
            <a:r>
              <a:rPr lang="es-ES" dirty="0"/>
              <a:t>?</a:t>
            </a:r>
          </a:p>
        </p:txBody>
      </p:sp>
      <p:sp>
        <p:nvSpPr>
          <p:cNvPr id="4" name="Marcador de pie de página 3">
            <a:extLst>
              <a:ext uri="{FF2B5EF4-FFF2-40B4-BE49-F238E27FC236}">
                <a16:creationId xmlns:a16="http://schemas.microsoft.com/office/drawing/2014/main" id="{FBA95D07-0FFD-4ADC-BC52-26820CDDBD9C}"/>
              </a:ext>
            </a:extLst>
          </p:cNvPr>
          <p:cNvSpPr>
            <a:spLocks noGrp="1"/>
          </p:cNvSpPr>
          <p:nvPr>
            <p:ph type="ftr" sz="quarter" idx="11"/>
          </p:nvPr>
        </p:nvSpPr>
        <p:spPr/>
        <p:txBody>
          <a:bodyPr/>
          <a:lstStyle/>
          <a:p>
            <a:r>
              <a:rPr lang="es-ES"/>
              <a:t>Máster en Robótica y Sistemas Inteligentes</a:t>
            </a:r>
            <a:endParaRPr lang="es-ES" dirty="0"/>
          </a:p>
        </p:txBody>
      </p:sp>
      <p:sp>
        <p:nvSpPr>
          <p:cNvPr id="5" name="Marcador de número de diapositiva 4">
            <a:extLst>
              <a:ext uri="{FF2B5EF4-FFF2-40B4-BE49-F238E27FC236}">
                <a16:creationId xmlns:a16="http://schemas.microsoft.com/office/drawing/2014/main" id="{796E80BE-B61E-4612-AF03-E60FE0F26671}"/>
              </a:ext>
            </a:extLst>
          </p:cNvPr>
          <p:cNvSpPr>
            <a:spLocks noGrp="1"/>
          </p:cNvSpPr>
          <p:nvPr>
            <p:ph type="sldNum" sz="quarter" idx="12"/>
          </p:nvPr>
        </p:nvSpPr>
        <p:spPr/>
        <p:txBody>
          <a:bodyPr/>
          <a:lstStyle/>
          <a:p>
            <a:fld id="{7C51361C-AF87-194C-B798-ECB5840BEEDE}" type="slidenum">
              <a:rPr lang="es-ES" smtClean="0"/>
              <a:pPr/>
              <a:t>8</a:t>
            </a:fld>
            <a:r>
              <a:rPr lang="es-ES" dirty="0"/>
              <a:t> de 65</a:t>
            </a:r>
          </a:p>
        </p:txBody>
      </p:sp>
      <p:sp>
        <p:nvSpPr>
          <p:cNvPr id="6" name="Marcador de texto 5">
            <a:extLst>
              <a:ext uri="{FF2B5EF4-FFF2-40B4-BE49-F238E27FC236}">
                <a16:creationId xmlns:a16="http://schemas.microsoft.com/office/drawing/2014/main" id="{BA320887-D1DC-4EA2-BF59-611462800F63}"/>
              </a:ext>
            </a:extLst>
          </p:cNvPr>
          <p:cNvSpPr>
            <a:spLocks noGrp="1"/>
          </p:cNvSpPr>
          <p:nvPr>
            <p:ph type="body" sz="quarter" idx="13"/>
          </p:nvPr>
        </p:nvSpPr>
        <p:spPr/>
        <p:txBody>
          <a:bodyPr/>
          <a:lstStyle/>
          <a:p>
            <a:r>
              <a:rPr lang="es-ES" dirty="0"/>
              <a:t>Una visión general</a:t>
            </a:r>
          </a:p>
        </p:txBody>
      </p:sp>
      <p:sp>
        <p:nvSpPr>
          <p:cNvPr id="10" name="Marcador de contenido 9">
            <a:extLst>
              <a:ext uri="{FF2B5EF4-FFF2-40B4-BE49-F238E27FC236}">
                <a16:creationId xmlns:a16="http://schemas.microsoft.com/office/drawing/2014/main" id="{88181572-DAF8-49E9-B1BB-B076B42A8190}"/>
              </a:ext>
            </a:extLst>
          </p:cNvPr>
          <p:cNvSpPr>
            <a:spLocks noGrp="1"/>
          </p:cNvSpPr>
          <p:nvPr>
            <p:ph idx="1"/>
          </p:nvPr>
        </p:nvSpPr>
        <p:spPr/>
        <p:txBody>
          <a:bodyPr>
            <a:normAutofit/>
          </a:bodyPr>
          <a:lstStyle/>
          <a:p>
            <a:pPr algn="just"/>
            <a:r>
              <a:rPr lang="es-ES" sz="1800" dirty="0">
                <a:latin typeface="Arial" panose="020B0604020202020204" pitchFamily="34" charset="0"/>
                <a:cs typeface="Arial" panose="020B0604020202020204" pitchFamily="34" charset="0"/>
              </a:rPr>
              <a:t>El </a:t>
            </a:r>
            <a:r>
              <a:rPr lang="es-ES" sz="1800" b="1" dirty="0">
                <a:latin typeface="Arial" panose="020B0604020202020204" pitchFamily="34" charset="0"/>
                <a:cs typeface="Arial" panose="020B0604020202020204" pitchFamily="34" charset="0"/>
              </a:rPr>
              <a:t>Aprendizaje Automático o Machine </a:t>
            </a:r>
            <a:r>
              <a:rPr lang="es-ES" sz="1800" b="1" dirty="0" err="1">
                <a:latin typeface="Arial" panose="020B0604020202020204" pitchFamily="34" charset="0"/>
                <a:cs typeface="Arial" panose="020B0604020202020204" pitchFamily="34" charset="0"/>
              </a:rPr>
              <a:t>Learning</a:t>
            </a:r>
            <a:r>
              <a:rPr lang="es-ES" sz="1800" b="1" dirty="0">
                <a:latin typeface="Arial" panose="020B0604020202020204" pitchFamily="34" charset="0"/>
                <a:cs typeface="Arial" panose="020B0604020202020204" pitchFamily="34" charset="0"/>
              </a:rPr>
              <a:t> (ML) </a:t>
            </a:r>
            <a:r>
              <a:rPr lang="es-ES" sz="1800" dirty="0">
                <a:latin typeface="Arial" panose="020B0604020202020204" pitchFamily="34" charset="0"/>
                <a:cs typeface="Arial" panose="020B0604020202020204" pitchFamily="34" charset="0"/>
              </a:rPr>
              <a:t>es una disciplina dentro de la IA que se encarga de dotar a las máquinas de la capacidad para poder aprender por sí mismas a partir de conjuntos de datos.</a:t>
            </a:r>
          </a:p>
          <a:p>
            <a:pPr algn="just"/>
            <a:endParaRPr lang="es-ES" sz="1800" b="1" dirty="0">
              <a:latin typeface="Arial" panose="020B0604020202020204" pitchFamily="34" charset="0"/>
              <a:cs typeface="Arial" panose="020B0604020202020204" pitchFamily="34" charset="0"/>
            </a:endParaRPr>
          </a:p>
          <a:p>
            <a:pPr algn="just"/>
            <a:r>
              <a:rPr lang="es-ES" sz="1800" dirty="0">
                <a:latin typeface="Arial" panose="020B0604020202020204" pitchFamily="34" charset="0"/>
                <a:cs typeface="Arial" panose="020B0604020202020204" pitchFamily="34" charset="0"/>
              </a:rPr>
              <a:t>Con esta información, las máquinas pueden tomar decisiones en contextos similares a los de entrenamiento con el fin de poder realizar predicciones, identificar patrones o interactuar con el entorno de forma autónoma.</a:t>
            </a:r>
          </a:p>
          <a:p>
            <a:pPr algn="just"/>
            <a:endParaRPr lang="es-ES" sz="1800" dirty="0">
              <a:latin typeface="Arial" panose="020B0604020202020204" pitchFamily="34" charset="0"/>
              <a:cs typeface="Arial" panose="020B0604020202020204" pitchFamily="34" charset="0"/>
            </a:endParaRPr>
          </a:p>
          <a:p>
            <a:pPr algn="just"/>
            <a:r>
              <a:rPr lang="es-ES" sz="1800" dirty="0">
                <a:latin typeface="Arial" panose="020B0604020202020204" pitchFamily="34" charset="0"/>
                <a:cs typeface="Arial" panose="020B0604020202020204" pitchFamily="34" charset="0"/>
              </a:rPr>
              <a:t>Esta disciplina ha despegado especialmente gracias al incremento de la capacidad computacional con la que se pueden tratar grandes volúmenes de datos con algoritmos cada vez más sofisticados.</a:t>
            </a:r>
          </a:p>
          <a:p>
            <a:pPr algn="just"/>
            <a:endParaRPr lang="es-ES" sz="1800" dirty="0">
              <a:latin typeface="Arial" panose="020B0604020202020204" pitchFamily="34" charset="0"/>
              <a:cs typeface="Arial" panose="020B0604020202020204" pitchFamily="34" charset="0"/>
            </a:endParaRPr>
          </a:p>
          <a:p>
            <a:pPr algn="just"/>
            <a:r>
              <a:rPr lang="es-ES" sz="1800" dirty="0">
                <a:latin typeface="Arial" panose="020B0604020202020204" pitchFamily="34" charset="0"/>
                <a:cs typeface="Arial" panose="020B0604020202020204" pitchFamily="34" charset="0"/>
              </a:rPr>
              <a:t>El ML se divide en tres disciplinas fundamentales: </a:t>
            </a:r>
            <a:r>
              <a:rPr lang="es-ES" sz="1800" b="1" dirty="0">
                <a:latin typeface="Arial" panose="020B0604020202020204" pitchFamily="34" charset="0"/>
                <a:cs typeface="Arial" panose="020B0604020202020204" pitchFamily="34" charset="0"/>
              </a:rPr>
              <a:t>Aprendizaje Supervisado, Aprendizaje no Supervisado y Aprendizaje Reforzado.</a:t>
            </a:r>
            <a:endParaRPr lang="es-ES" sz="1800" dirty="0">
              <a:latin typeface="Arial" panose="020B0604020202020204" pitchFamily="34" charset="0"/>
              <a:cs typeface="Arial" panose="020B0604020202020204" pitchFamily="34" charset="0"/>
            </a:endParaRPr>
          </a:p>
          <a:p>
            <a:pPr algn="just"/>
            <a:endParaRPr lang="es-ES" sz="1800" dirty="0">
              <a:latin typeface="Arial" panose="020B0604020202020204" pitchFamily="34" charset="0"/>
              <a:cs typeface="Arial" panose="020B0604020202020204" pitchFamily="34" charset="0"/>
            </a:endParaRPr>
          </a:p>
          <a:p>
            <a:pPr algn="just"/>
            <a:endParaRPr lang="es-E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59291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8D6CB9-8AB9-40D5-A6CD-DA3658F01A4F}"/>
              </a:ext>
            </a:extLst>
          </p:cNvPr>
          <p:cNvSpPr>
            <a:spLocks noGrp="1"/>
          </p:cNvSpPr>
          <p:nvPr>
            <p:ph type="title"/>
          </p:nvPr>
        </p:nvSpPr>
        <p:spPr/>
        <p:txBody>
          <a:bodyPr/>
          <a:lstStyle/>
          <a:p>
            <a:r>
              <a:rPr lang="es-ES" dirty="0"/>
              <a:t>¿Qué es el Machine </a:t>
            </a:r>
            <a:r>
              <a:rPr lang="es-ES" dirty="0" err="1"/>
              <a:t>Learning</a:t>
            </a:r>
            <a:r>
              <a:rPr lang="es-ES" dirty="0"/>
              <a:t>?</a:t>
            </a:r>
          </a:p>
        </p:txBody>
      </p:sp>
      <p:sp>
        <p:nvSpPr>
          <p:cNvPr id="4" name="Marcador de pie de página 3">
            <a:extLst>
              <a:ext uri="{FF2B5EF4-FFF2-40B4-BE49-F238E27FC236}">
                <a16:creationId xmlns:a16="http://schemas.microsoft.com/office/drawing/2014/main" id="{FBA95D07-0FFD-4ADC-BC52-26820CDDBD9C}"/>
              </a:ext>
            </a:extLst>
          </p:cNvPr>
          <p:cNvSpPr>
            <a:spLocks noGrp="1"/>
          </p:cNvSpPr>
          <p:nvPr>
            <p:ph type="ftr" sz="quarter" idx="11"/>
          </p:nvPr>
        </p:nvSpPr>
        <p:spPr/>
        <p:txBody>
          <a:bodyPr/>
          <a:lstStyle/>
          <a:p>
            <a:r>
              <a:rPr lang="es-ES"/>
              <a:t>Máster en Robótica y Sistemas Inteligentes</a:t>
            </a:r>
            <a:endParaRPr lang="es-ES" dirty="0"/>
          </a:p>
        </p:txBody>
      </p:sp>
      <p:sp>
        <p:nvSpPr>
          <p:cNvPr id="5" name="Marcador de número de diapositiva 4">
            <a:extLst>
              <a:ext uri="{FF2B5EF4-FFF2-40B4-BE49-F238E27FC236}">
                <a16:creationId xmlns:a16="http://schemas.microsoft.com/office/drawing/2014/main" id="{796E80BE-B61E-4612-AF03-E60FE0F26671}"/>
              </a:ext>
            </a:extLst>
          </p:cNvPr>
          <p:cNvSpPr>
            <a:spLocks noGrp="1"/>
          </p:cNvSpPr>
          <p:nvPr>
            <p:ph type="sldNum" sz="quarter" idx="12"/>
          </p:nvPr>
        </p:nvSpPr>
        <p:spPr/>
        <p:txBody>
          <a:bodyPr/>
          <a:lstStyle/>
          <a:p>
            <a:fld id="{7C51361C-AF87-194C-B798-ECB5840BEEDE}" type="slidenum">
              <a:rPr lang="es-ES" smtClean="0"/>
              <a:pPr/>
              <a:t>9</a:t>
            </a:fld>
            <a:r>
              <a:rPr lang="es-ES" dirty="0"/>
              <a:t> de 65</a:t>
            </a:r>
          </a:p>
        </p:txBody>
      </p:sp>
      <p:sp>
        <p:nvSpPr>
          <p:cNvPr id="6" name="Marcador de texto 5">
            <a:extLst>
              <a:ext uri="{FF2B5EF4-FFF2-40B4-BE49-F238E27FC236}">
                <a16:creationId xmlns:a16="http://schemas.microsoft.com/office/drawing/2014/main" id="{BA320887-D1DC-4EA2-BF59-611462800F63}"/>
              </a:ext>
            </a:extLst>
          </p:cNvPr>
          <p:cNvSpPr>
            <a:spLocks noGrp="1"/>
          </p:cNvSpPr>
          <p:nvPr>
            <p:ph type="body" sz="quarter" idx="13"/>
          </p:nvPr>
        </p:nvSpPr>
        <p:spPr/>
        <p:txBody>
          <a:bodyPr/>
          <a:lstStyle/>
          <a:p>
            <a:r>
              <a:rPr lang="es-ES" dirty="0"/>
              <a:t>Una visión general</a:t>
            </a:r>
          </a:p>
        </p:txBody>
      </p:sp>
      <p:sp>
        <p:nvSpPr>
          <p:cNvPr id="10" name="Marcador de contenido 9">
            <a:extLst>
              <a:ext uri="{FF2B5EF4-FFF2-40B4-BE49-F238E27FC236}">
                <a16:creationId xmlns:a16="http://schemas.microsoft.com/office/drawing/2014/main" id="{88181572-DAF8-49E9-B1BB-B076B42A8190}"/>
              </a:ext>
            </a:extLst>
          </p:cNvPr>
          <p:cNvSpPr>
            <a:spLocks noGrp="1"/>
          </p:cNvSpPr>
          <p:nvPr>
            <p:ph idx="1"/>
          </p:nvPr>
        </p:nvSpPr>
        <p:spPr/>
        <p:txBody>
          <a:bodyPr/>
          <a:lstStyle/>
          <a:p>
            <a:endParaRPr lang="es-ES"/>
          </a:p>
        </p:txBody>
      </p:sp>
      <p:pic>
        <p:nvPicPr>
          <p:cNvPr id="11" name="Imagen 10">
            <a:extLst>
              <a:ext uri="{FF2B5EF4-FFF2-40B4-BE49-F238E27FC236}">
                <a16:creationId xmlns:a16="http://schemas.microsoft.com/office/drawing/2014/main" id="{4F9C912F-3F85-41FA-BF2A-E9CCE868CC20}"/>
              </a:ext>
            </a:extLst>
          </p:cNvPr>
          <p:cNvPicPr>
            <a:picLocks noChangeAspect="1"/>
          </p:cNvPicPr>
          <p:nvPr/>
        </p:nvPicPr>
        <p:blipFill>
          <a:blip r:embed="rId2"/>
          <a:stretch>
            <a:fillRect/>
          </a:stretch>
        </p:blipFill>
        <p:spPr>
          <a:xfrm>
            <a:off x="3601319" y="1312627"/>
            <a:ext cx="6775863" cy="4864336"/>
          </a:xfrm>
          <a:prstGeom prst="rect">
            <a:avLst/>
          </a:prstGeom>
        </p:spPr>
      </p:pic>
    </p:spTree>
    <p:extLst>
      <p:ext uri="{BB962C8B-B14F-4D97-AF65-F5344CB8AC3E}">
        <p14:creationId xmlns:p14="http://schemas.microsoft.com/office/powerpoint/2010/main" val="327354914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4119</Words>
  <Application>Microsoft Office PowerPoint</Application>
  <PresentationFormat>Panorámica</PresentationFormat>
  <Paragraphs>683</Paragraphs>
  <Slides>65</Slides>
  <Notes>3</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65</vt:i4>
      </vt:variant>
    </vt:vector>
  </HeadingPairs>
  <TitlesOfParts>
    <vt:vector size="72" baseType="lpstr">
      <vt:lpstr>Arial</vt:lpstr>
      <vt:lpstr>Arial</vt:lpstr>
      <vt:lpstr>Calibri</vt:lpstr>
      <vt:lpstr>Calibri Light</vt:lpstr>
      <vt:lpstr>Cambria Math</vt:lpstr>
      <vt:lpstr>Helvetica</vt:lpstr>
      <vt:lpstr>Tema de Office</vt:lpstr>
      <vt:lpstr>Introducción al Aprendizaje Automático</vt:lpstr>
      <vt:lpstr>¿Qué es la Inteligencia Artificial?</vt:lpstr>
      <vt:lpstr>¿Qué es la Inteligencia Artificial?</vt:lpstr>
      <vt:lpstr>¿Qué es la Inteligencia Artificial?</vt:lpstr>
      <vt:lpstr>¿Qué es la Inteligencia Artificial?</vt:lpstr>
      <vt:lpstr>¿Qué es la Inteligencia Artificial?</vt:lpstr>
      <vt:lpstr>¿Qué es la Inteligencia Artificial?</vt:lpstr>
      <vt:lpstr>¿Qué es el Machine Learning?</vt:lpstr>
      <vt:lpstr>¿Qué es el Machine Learning?</vt:lpstr>
      <vt:lpstr>¿Qué es el Machine Learning?</vt:lpstr>
      <vt:lpstr>¿Qué es el Machine Learning?</vt:lpstr>
      <vt:lpstr>¿Qué es el Machine Learning?</vt:lpstr>
      <vt:lpstr>¿Qué es el Machine Learning?</vt:lpstr>
      <vt:lpstr>¿Qué es el Machine Learning?</vt:lpstr>
      <vt:lpstr>¿Qué es el Machine Learning?</vt:lpstr>
      <vt:lpstr>¿Qué es el Machine Learning?</vt:lpstr>
      <vt:lpstr>¿Qué es el Machine Learning?</vt:lpstr>
      <vt:lpstr>¿Qué es el Machine Learning?</vt:lpstr>
      <vt:lpstr>¿Qué es el Machine Learning?</vt:lpstr>
      <vt:lpstr>¿Qué es el Machine Learning?</vt:lpstr>
      <vt:lpstr>¿Qué es el Machine Learning?</vt:lpstr>
      <vt:lpstr>¿Qué es el Machine Learning?</vt:lpstr>
      <vt:lpstr>¿Qué es el Machine Learning?</vt:lpstr>
      <vt:lpstr>Aprendizaje No Supervisado</vt:lpstr>
      <vt:lpstr>Agrupamientos basados en particiones</vt:lpstr>
      <vt:lpstr>Agrupamientos basados en particiones</vt:lpstr>
      <vt:lpstr>Agrupamientos basados en particiones</vt:lpstr>
      <vt:lpstr>Agrupamientos basados en particiones</vt:lpstr>
      <vt:lpstr>Agrupamientos basados en densidad</vt:lpstr>
      <vt:lpstr>Agrupamientos basados en densidad</vt:lpstr>
      <vt:lpstr>Agrupación</vt:lpstr>
      <vt:lpstr>Agrupación</vt:lpstr>
      <vt:lpstr>Agrupación</vt:lpstr>
      <vt:lpstr>Agrupación</vt:lpstr>
      <vt:lpstr>Agrupación</vt:lpstr>
      <vt:lpstr>Agrupación</vt:lpstr>
      <vt:lpstr>Agrupamientos basados en Densidad</vt:lpstr>
      <vt:lpstr>Agrupación</vt:lpstr>
      <vt:lpstr>Agrupación</vt:lpstr>
      <vt:lpstr>Introduccion</vt:lpstr>
      <vt:lpstr>Introduccion</vt:lpstr>
      <vt:lpstr>Agrupamientos Espectrales</vt:lpstr>
      <vt:lpstr>Agrupamientos Espectrales</vt:lpstr>
      <vt:lpstr>Agrupamientos espectrales</vt:lpstr>
      <vt:lpstr>Agrupamientos espectrales</vt:lpstr>
      <vt:lpstr>Agrupamiento espectral</vt:lpstr>
      <vt:lpstr>Agrupamiento espectral</vt:lpstr>
      <vt:lpstr>Agrupamientos Jerárquicos</vt:lpstr>
      <vt:lpstr>Agrupamientos Jerárquicos</vt:lpstr>
      <vt:lpstr>Agrupamientos Jerárquicos</vt:lpstr>
      <vt:lpstr>Agrupamientos Jerárquicos</vt:lpstr>
      <vt:lpstr>Agrupamientos Jerárquicos</vt:lpstr>
      <vt:lpstr>Agrupamientos Jerárquicos</vt:lpstr>
      <vt:lpstr>Agrupamientos Jerárquicos</vt:lpstr>
      <vt:lpstr>Agrupamientos Jerárquicos</vt:lpstr>
      <vt:lpstr>Agrupamientos Jerárquicos</vt:lpstr>
      <vt:lpstr>Agrupamientos Jerárquicos</vt:lpstr>
      <vt:lpstr>Agrupamientos Jerárquicos</vt:lpstr>
      <vt:lpstr>Agrupamientos Probabilísticos</vt:lpstr>
      <vt:lpstr>Agrupamientos Probabilísticos</vt:lpstr>
      <vt:lpstr>Agrupamientos Probabilísticos</vt:lpstr>
      <vt:lpstr>Agrupamientos Probabilísticos</vt:lpstr>
      <vt:lpstr>Agrupación</vt:lpstr>
      <vt:lpstr>Agrupación</vt:lpstr>
      <vt:lpstr>Introducción al Aprendizaje Automático: Aprendizaje No Supervisado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Microsoft Office User</dc:creator>
  <cp:lastModifiedBy>Javier Dg</cp:lastModifiedBy>
  <cp:revision>87</cp:revision>
  <dcterms:created xsi:type="dcterms:W3CDTF">2021-06-10T15:30:37Z</dcterms:created>
  <dcterms:modified xsi:type="dcterms:W3CDTF">2023-05-16T16:58:33Z</dcterms:modified>
</cp:coreProperties>
</file>